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99FF66"/>
    <a:srgbClr val="FFCCFF"/>
    <a:srgbClr val="00FFCC"/>
    <a:srgbClr val="FF9966"/>
    <a:srgbClr val="3399FF"/>
    <a:srgbClr val="CC3300"/>
    <a:srgbClr val="99CC00"/>
    <a:srgbClr val="FF0066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-164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i.blog.fontanka.ru/photos/2014/04/800x600_xRn0rHQR923kJ97MmYGv.jpg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327" y="2062100"/>
            <a:ext cx="4192472" cy="489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roza.ru/pics/2012/06/18/1480.jpg"/>
          <p:cNvPicPr>
            <a:picLocks noChangeAspect="1" noChangeArrowheads="1"/>
          </p:cNvPicPr>
          <p:nvPr userDrawn="1"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111"/>
          <a:stretch/>
        </p:blipFill>
        <p:spPr bwMode="auto">
          <a:xfrm>
            <a:off x="-188886" y="2281381"/>
            <a:ext cx="2707353" cy="481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1900" y="3679791"/>
            <a:ext cx="66740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012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503671" y="507999"/>
            <a:ext cx="8136659" cy="5848351"/>
          </a:xfrm>
          <a:prstGeom prst="roundRect">
            <a:avLst/>
          </a:prstGeom>
          <a:solidFill>
            <a:srgbClr val="FFE699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Picture 2" descr="http://logopsi.ucoz.com/_ph/88/74195515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7478"/>
            <a:ext cx="1784928" cy="291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950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458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86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680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503671" y="507999"/>
            <a:ext cx="8136659" cy="5848351"/>
          </a:xfrm>
          <a:prstGeom prst="roundRect">
            <a:avLst/>
          </a:prstGeom>
          <a:solidFill>
            <a:srgbClr val="FFE699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Picture 2" descr="http://logopsi.ucoz.com/_ph/88/74195515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07478"/>
            <a:ext cx="1784928" cy="291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087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41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4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156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22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64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B1CA6-0CC6-4531-AF2A-58E05EEB748A}" type="datetimeFigureOut">
              <a:rPr lang="ru-RU" smtClean="0"/>
              <a:t>13.04.2016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E68EA-C97A-433C-A9C6-1A11745B545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 descr="http://www.stihi.ru/pics/2011/06/19/2702.jpg"/>
          <p:cNvPicPr/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6" r="65880" b="22489"/>
          <a:stretch/>
        </p:blipFill>
        <p:spPr bwMode="auto">
          <a:xfrm>
            <a:off x="-6858" y="0"/>
            <a:ext cx="9150858" cy="6858000"/>
          </a:xfrm>
          <a:prstGeom prst="rect">
            <a:avLst/>
          </a:prstGeom>
          <a:ln w="1905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35004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63" y="1099127"/>
            <a:ext cx="7772400" cy="1126982"/>
          </a:xfrm>
        </p:spPr>
        <p:txBody>
          <a:bodyPr/>
          <a:lstStyle/>
          <a:p>
            <a:r>
              <a:rPr lang="ru-RU" b="1" dirty="0">
                <a:ln/>
                <a:solidFill>
                  <a:srgbClr val="FF0000"/>
                </a:solidFill>
              </a:rPr>
              <a:t>«В гостях у сказки»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13055" y="2308191"/>
            <a:ext cx="6674081" cy="1655762"/>
          </a:xfrm>
        </p:spPr>
        <p:txBody>
          <a:bodyPr>
            <a:noAutofit/>
          </a:bodyPr>
          <a:lstStyle/>
          <a:p>
            <a:r>
              <a:rPr lang="ru-RU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Автор: </a:t>
            </a:r>
            <a:r>
              <a:rPr lang="ru-RU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Ерошенко Марина Александровна</a:t>
            </a:r>
            <a:endParaRPr lang="ru-RU" sz="4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Monotype Corsiva" panose="03010101010201010101" pitchFamily="66" charset="0"/>
            </a:endParaRPr>
          </a:p>
          <a:p>
            <a:r>
              <a:rPr lang="ru-RU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onotype Corsiva" panose="03010101010201010101" pitchFamily="66" charset="0"/>
              </a:rPr>
              <a:t>МБДОУ  Детский сад «Теремок №23»</a:t>
            </a:r>
            <a:endParaRPr lang="ru-RU" sz="4000" dirty="0">
              <a:solidFill>
                <a:srgbClr val="C00000"/>
              </a:solidFill>
            </a:endParaRPr>
          </a:p>
          <a:p>
            <a:r>
              <a:rPr lang="ru-RU" sz="1600" dirty="0" smtClean="0">
                <a:solidFill>
                  <a:srgbClr val="C00000"/>
                </a:solidFill>
              </a:rPr>
              <a:t>2016год.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04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690" y="365126"/>
            <a:ext cx="7173660" cy="4018867"/>
          </a:xfr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ru-RU" sz="1600" b="1" i="1" dirty="0" smtClean="0">
                <a:solidFill>
                  <a:srgbClr val="CC3300"/>
                </a:solidFill>
              </a:rPr>
              <a:t>В </a:t>
            </a:r>
            <a:r>
              <a:rPr lang="ru-RU" sz="1600" b="1" i="1" dirty="0">
                <a:solidFill>
                  <a:srgbClr val="CC3300"/>
                </a:solidFill>
              </a:rPr>
              <a:t>детском саду прошла тематическая неделя детской книги, посвящённая</a:t>
            </a:r>
            <a:br>
              <a:rPr lang="ru-RU" sz="1600" b="1" i="1" dirty="0">
                <a:solidFill>
                  <a:srgbClr val="CC3300"/>
                </a:solidFill>
              </a:rPr>
            </a:br>
            <a:r>
              <a:rPr lang="ru-RU" sz="1600" b="1" i="1" dirty="0">
                <a:solidFill>
                  <a:srgbClr val="CC3300"/>
                </a:solidFill>
              </a:rPr>
              <a:t>Международному Дню детской книги</a:t>
            </a:r>
            <a:br>
              <a:rPr lang="ru-RU" sz="1600" b="1" i="1" dirty="0">
                <a:solidFill>
                  <a:srgbClr val="CC3300"/>
                </a:solidFill>
              </a:rPr>
            </a:br>
            <a:r>
              <a:rPr lang="ru-RU" sz="1600" b="1" i="1" dirty="0">
                <a:solidFill>
                  <a:srgbClr val="CC3300"/>
                </a:solidFill>
              </a:rPr>
              <a:t>Педагогический коллектив совместно с родителями организовали и провели ряд интересных мероприятий для детей, которые познакомили их с историей возникновения детской книги, процессом изготовления книг, содержанием детской литературы, фольклором, писателями, поэтами, художниками- иллюстраторами. Дети научились понимать красоту и силу русского языка, применять в речи образные выражения, говорить красочно, чётко выстраивать сюжетную линию в творческом рассказывании. Воспитательной целью проведённых мероприятий стало формирование бережного отношения к книгам и к труду людей их создающих.</a:t>
            </a:r>
            <a:br>
              <a:rPr lang="ru-RU" sz="1600" b="1" i="1" dirty="0">
                <a:solidFill>
                  <a:srgbClr val="CC3300"/>
                </a:solidFill>
              </a:rPr>
            </a:br>
            <a:endParaRPr lang="ru-RU" sz="1600" b="1" i="1" dirty="0">
              <a:solidFill>
                <a:srgbClr val="CC33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11" y="3874205"/>
            <a:ext cx="3689584" cy="27671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43" b="4843"/>
          <a:stretch/>
        </p:blipFill>
        <p:spPr>
          <a:xfrm>
            <a:off x="5392397" y="3854153"/>
            <a:ext cx="3529413" cy="28072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C0000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9265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313" y="2275317"/>
            <a:ext cx="2926934" cy="2195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944" y="4576263"/>
            <a:ext cx="2046716" cy="1535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0218" y="760576"/>
            <a:ext cx="7635132" cy="1760433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36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1 день - "Книги - наши друзья"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  <a:t>	• ситуативные беседы по теме «Моя любимая книга»</a:t>
            </a:r>
            <a:b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</a:br>
            <a: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  <a:t>	• игровые ситуации по теме «Отгадай, кто я», «Подбери правильно атрибуты любимых героев»</a:t>
            </a:r>
            <a:b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</a:br>
            <a: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  <a:t>	• художественно – продуктивная деятельность детей </a:t>
            </a:r>
            <a:r>
              <a:rPr lang="ru-RU" sz="1600" dirty="0" smtClean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  <a:t>«Терем-теремок»</a:t>
            </a:r>
            <a: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</a:br>
            <a: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  <a:t>	• сюжетно – ролевая игра в строительном уголке «Строим библиотеку»</a:t>
            </a:r>
            <a:b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</a:br>
            <a: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  <a:t>	• дидактические игры, кубики, </a:t>
            </a:r>
            <a:r>
              <a:rPr lang="ru-RU" sz="1600" dirty="0" err="1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  <a:t>пазлы</a:t>
            </a:r>
            <a:r>
              <a:rPr lang="ru-RU" sz="1600" dirty="0">
                <a:solidFill>
                  <a:srgbClr val="CC3300"/>
                </a:solidFill>
                <a:latin typeface="Calibri"/>
                <a:ea typeface="Calibri"/>
                <a:cs typeface="Times New Roman"/>
              </a:rPr>
              <a:t> по сказкам</a:t>
            </a:r>
            <a:r>
              <a:rPr lang="ru-RU" sz="4000" dirty="0"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62415" y="2161604"/>
            <a:ext cx="31704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	 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Я к вам обращаюсь, товарищи дети: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Полезнее книги нет вещи на свете!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Пусть книги друзьями заходят в дома,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Читайте всю жизнь, набирайтесь ума!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С. Михалков.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 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Monotype Corsiva" pitchFamily="66" charset="0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74" y="2275316"/>
            <a:ext cx="2999574" cy="22496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1" y="4568256"/>
            <a:ext cx="1991170" cy="1493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948" y="4526595"/>
            <a:ext cx="2046718" cy="1535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543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75" y="1228803"/>
            <a:ext cx="2597920" cy="1948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030A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76513" y="3260784"/>
            <a:ext cx="2728204" cy="346781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CC3300"/>
                </a:solidFill>
              </a:rPr>
              <a:t>• </a:t>
            </a:r>
            <a:r>
              <a:rPr lang="ru-RU" dirty="0">
                <a:solidFill>
                  <a:srgbClr val="CC3300"/>
                </a:solidFill>
              </a:rPr>
              <a:t>выставка </a:t>
            </a:r>
            <a:r>
              <a:rPr lang="ru-RU" dirty="0" smtClean="0">
                <a:solidFill>
                  <a:srgbClr val="CC3300"/>
                </a:solidFill>
              </a:rPr>
              <a:t> книг, книжек </a:t>
            </a:r>
            <a:r>
              <a:rPr lang="ru-RU" dirty="0">
                <a:solidFill>
                  <a:srgbClr val="CC3300"/>
                </a:solidFill>
              </a:rPr>
              <a:t>– малышек «Такие разные книги</a:t>
            </a:r>
            <a:r>
              <a:rPr lang="ru-RU" dirty="0" smtClean="0">
                <a:solidFill>
                  <a:srgbClr val="CC3300"/>
                </a:solidFill>
              </a:rPr>
              <a:t>»</a:t>
            </a:r>
            <a:endParaRPr lang="ru-RU" dirty="0">
              <a:solidFill>
                <a:srgbClr val="CC330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CC3300"/>
                </a:solidFill>
              </a:rPr>
              <a:t>• </a:t>
            </a:r>
            <a:r>
              <a:rPr lang="ru-RU" dirty="0">
                <a:solidFill>
                  <a:srgbClr val="CC3300"/>
                </a:solidFill>
              </a:rPr>
              <a:t>ситуативная беседа «Как появилась книга», «Нужно ли беречь книги?»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C3300"/>
                </a:solidFill>
              </a:rPr>
              <a:t>• </a:t>
            </a:r>
            <a:r>
              <a:rPr lang="ru-RU" dirty="0">
                <a:solidFill>
                  <a:srgbClr val="CC3300"/>
                </a:solidFill>
              </a:rPr>
              <a:t>экскурсия в библиотеку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C3300"/>
                </a:solidFill>
              </a:rPr>
              <a:t>• </a:t>
            </a:r>
            <a:r>
              <a:rPr lang="ru-RU" dirty="0">
                <a:solidFill>
                  <a:srgbClr val="CC3300"/>
                </a:solidFill>
              </a:rPr>
              <a:t>сюжетно – ролевая игра «Библиотека</a:t>
            </a:r>
            <a:r>
              <a:rPr lang="ru-RU" dirty="0" smtClean="0">
                <a:solidFill>
                  <a:srgbClr val="CC3300"/>
                </a:solidFill>
              </a:rPr>
              <a:t>»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C3300"/>
                </a:solidFill>
              </a:rPr>
              <a:t>• </a:t>
            </a:r>
            <a:r>
              <a:rPr lang="ru-RU" dirty="0">
                <a:solidFill>
                  <a:srgbClr val="CC3300"/>
                </a:solidFill>
              </a:rPr>
              <a:t>труд в «Уголке книги» - «</a:t>
            </a:r>
            <a:r>
              <a:rPr lang="ru-RU" dirty="0" err="1">
                <a:solidFill>
                  <a:srgbClr val="CC3300"/>
                </a:solidFill>
              </a:rPr>
              <a:t>Книжкина</a:t>
            </a:r>
            <a:r>
              <a:rPr lang="ru-RU" dirty="0">
                <a:solidFill>
                  <a:srgbClr val="CC3300"/>
                </a:solidFill>
              </a:rPr>
              <a:t> больница» (ремонт книг</a:t>
            </a:r>
            <a:r>
              <a:rPr lang="ru-RU" dirty="0" smtClean="0">
                <a:solidFill>
                  <a:srgbClr val="CC3300"/>
                </a:solidFill>
              </a:rPr>
              <a:t>)</a:t>
            </a:r>
            <a:r>
              <a:rPr lang="ru-RU" dirty="0">
                <a:solidFill>
                  <a:srgbClr val="CC3300"/>
                </a:solidFill>
              </a:rPr>
              <a:t>	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630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2 день - "По страницам </a:t>
            </a:r>
            <a:r>
              <a:rPr lang="ru-RU" dirty="0" smtClean="0">
                <a:solidFill>
                  <a:srgbClr val="FF0000"/>
                </a:solidFill>
              </a:rPr>
              <a:t>                                                    любимых </a:t>
            </a:r>
            <a:r>
              <a:rPr lang="ru-RU" dirty="0">
                <a:solidFill>
                  <a:srgbClr val="FF0000"/>
                </a:solidFill>
              </a:rPr>
              <a:t>книг"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5" y="1217938"/>
            <a:ext cx="2597920" cy="1948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59" y="3260785"/>
            <a:ext cx="2458528" cy="18438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FF0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704" y="1217938"/>
            <a:ext cx="2612406" cy="19593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00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11" y="3247563"/>
            <a:ext cx="2493787" cy="18703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432" y="5117903"/>
            <a:ext cx="2337758" cy="16107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000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035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837" y="465827"/>
            <a:ext cx="8541229" cy="2173856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 </a:t>
            </a:r>
            <a:r>
              <a:rPr lang="ru-RU" sz="2800" dirty="0">
                <a:solidFill>
                  <a:srgbClr val="FF0000"/>
                </a:solidFill>
              </a:rPr>
              <a:t>3 день - "Сказка ложь да в ней намёк»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</a:t>
            </a:r>
            <a:r>
              <a:rPr lang="ru-RU" sz="1800" dirty="0">
                <a:solidFill>
                  <a:srgbClr val="CC3300"/>
                </a:solidFill>
              </a:rPr>
              <a:t>ситуативные беседы о писателях – сказочниках</a:t>
            </a:r>
            <a:br>
              <a:rPr lang="ru-RU" sz="1800" dirty="0">
                <a:solidFill>
                  <a:srgbClr val="CC33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</a:t>
            </a:r>
            <a:r>
              <a:rPr lang="ru-RU" sz="1800" dirty="0">
                <a:solidFill>
                  <a:srgbClr val="CC3300"/>
                </a:solidFill>
              </a:rPr>
              <a:t>чтение сказок, беседы о прочитанном</a:t>
            </a:r>
            <a:br>
              <a:rPr lang="ru-RU" sz="1800" dirty="0">
                <a:solidFill>
                  <a:srgbClr val="CC33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</a:t>
            </a:r>
            <a:r>
              <a:rPr lang="ru-RU" sz="1800" dirty="0">
                <a:solidFill>
                  <a:srgbClr val="CC3300"/>
                </a:solidFill>
              </a:rPr>
              <a:t>инсценировка любимых сказок, изготовление атрибутов для театрализованной деятельности</a:t>
            </a:r>
            <a:br>
              <a:rPr lang="ru-RU" sz="1800" dirty="0">
                <a:solidFill>
                  <a:srgbClr val="CC33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</a:t>
            </a:r>
            <a:r>
              <a:rPr lang="ru-RU" sz="1800" dirty="0">
                <a:solidFill>
                  <a:srgbClr val="CC3300"/>
                </a:solidFill>
              </a:rPr>
              <a:t>литературная викторина по сказкам</a:t>
            </a:r>
            <a:br>
              <a:rPr lang="ru-RU" sz="1800" dirty="0">
                <a:solidFill>
                  <a:srgbClr val="CC33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</a:t>
            </a:r>
            <a:r>
              <a:rPr lang="ru-RU" sz="1800" dirty="0">
                <a:solidFill>
                  <a:srgbClr val="CC3300"/>
                </a:solidFill>
              </a:rPr>
              <a:t>просмотр мультфильмов по знакомым сказкам</a:t>
            </a:r>
            <a:br>
              <a:rPr lang="ru-RU" sz="1800" dirty="0">
                <a:solidFill>
                  <a:srgbClr val="CC33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</a:t>
            </a:r>
            <a:r>
              <a:rPr lang="ru-RU" dirty="0">
                <a:solidFill>
                  <a:srgbClr val="CC3300"/>
                </a:solidFill>
              </a:rPr>
              <a:t/>
            </a:r>
            <a:br>
              <a:rPr lang="ru-RU" dirty="0">
                <a:solidFill>
                  <a:srgbClr val="CC3300"/>
                </a:solidFill>
              </a:rPr>
            </a:br>
            <a:endParaRPr lang="ru-RU" dirty="0">
              <a:solidFill>
                <a:srgbClr val="CC33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08" y="1997016"/>
            <a:ext cx="3122762" cy="2342072"/>
          </a:xfrm>
          <a:prstGeom prst="rect">
            <a:avLst/>
          </a:prstGeom>
          <a:ln w="38100" cap="sq">
            <a:solidFill>
              <a:srgbClr val="FF66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960" y="1984077"/>
            <a:ext cx="3140015" cy="2355011"/>
          </a:xfrm>
          <a:prstGeom prst="rect">
            <a:avLst/>
          </a:prstGeom>
          <a:ln w="38100" cap="sq">
            <a:solidFill>
              <a:srgbClr val="00FF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17" y="4513772"/>
            <a:ext cx="2389517" cy="1792138"/>
          </a:xfrm>
          <a:prstGeom prst="rect">
            <a:avLst/>
          </a:prstGeom>
          <a:ln w="38100" cap="sq">
            <a:solidFill>
              <a:srgbClr val="99FF6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700" y="4468483"/>
            <a:ext cx="2510287" cy="1882715"/>
          </a:xfrm>
          <a:prstGeom prst="rect">
            <a:avLst/>
          </a:prstGeom>
          <a:ln w="38100" cap="sq">
            <a:solidFill>
              <a:srgbClr val="FF996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281" y="4471717"/>
            <a:ext cx="2363639" cy="1772729"/>
          </a:xfrm>
          <a:prstGeom prst="rect">
            <a:avLst/>
          </a:prstGeom>
          <a:ln w="38100" cap="sq">
            <a:solidFill>
              <a:srgbClr val="FFCC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058" y="2255806"/>
            <a:ext cx="2415396" cy="1811547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425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54" y="163902"/>
            <a:ext cx="2771953" cy="20789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003" y="163902"/>
            <a:ext cx="2777705" cy="20832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66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370" y="128317"/>
            <a:ext cx="2872596" cy="21544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33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8" y="2282764"/>
            <a:ext cx="2967485" cy="22256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148" y="2282764"/>
            <a:ext cx="2881222" cy="21609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15" y="2377653"/>
            <a:ext cx="2840967" cy="21307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CC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50" y="4473872"/>
            <a:ext cx="1769493" cy="23593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33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963" y="4543960"/>
            <a:ext cx="3006308" cy="22547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399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88" y="4526167"/>
            <a:ext cx="3053751" cy="22903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FFCC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937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07503" y="189781"/>
            <a:ext cx="3036497" cy="2930078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rgbClr val="FF0000"/>
                </a:solidFill>
              </a:rPr>
              <a:t>4</a:t>
            </a:r>
            <a:r>
              <a:rPr lang="ru-RU" sz="3100" dirty="0" smtClean="0">
                <a:solidFill>
                  <a:srgbClr val="FF0000"/>
                </a:solidFill>
              </a:rPr>
              <a:t> </a:t>
            </a:r>
            <a:r>
              <a:rPr lang="ru-RU" sz="3100" dirty="0">
                <a:solidFill>
                  <a:srgbClr val="FF0000"/>
                </a:solidFill>
              </a:rPr>
              <a:t>день </a:t>
            </a:r>
            <a:r>
              <a:rPr lang="ru-RU" sz="3100" dirty="0" smtClean="0">
                <a:solidFill>
                  <a:srgbClr val="FF0000"/>
                </a:solidFill>
              </a:rPr>
              <a:t>– </a:t>
            </a:r>
            <a:r>
              <a:rPr lang="ru-RU" sz="2200" dirty="0" smtClean="0">
                <a:solidFill>
                  <a:srgbClr val="FF0000"/>
                </a:solidFill>
              </a:rPr>
              <a:t>КНИГА ДАРИТ ЗНАНИЯ</a:t>
            </a:r>
            <a:r>
              <a:rPr lang="ru-RU" sz="3100" dirty="0" smtClean="0">
                <a:solidFill>
                  <a:srgbClr val="FF0000"/>
                </a:solidFill>
              </a:rPr>
              <a:t/>
            </a:r>
            <a:br>
              <a:rPr lang="ru-RU" sz="3100" dirty="0" smtClean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</a:t>
            </a:r>
            <a:r>
              <a:rPr lang="ru-RU" sz="1800" dirty="0">
                <a:solidFill>
                  <a:srgbClr val="CC3300"/>
                </a:solidFill>
              </a:rPr>
              <a:t>ситуативные беседы с детьми о художниках – иллюстраторах, рассматривание </a:t>
            </a:r>
            <a:r>
              <a:rPr lang="ru-RU" sz="1800" dirty="0" smtClean="0">
                <a:solidFill>
                  <a:srgbClr val="CC3300"/>
                </a:solidFill>
              </a:rPr>
              <a:t>портретов</a:t>
            </a:r>
            <a:br>
              <a:rPr lang="ru-RU" sz="1800" dirty="0" smtClean="0">
                <a:solidFill>
                  <a:srgbClr val="CC33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</a:t>
            </a:r>
            <a:r>
              <a:rPr lang="ru-RU" sz="1800" dirty="0">
                <a:solidFill>
                  <a:srgbClr val="CC3300"/>
                </a:solidFill>
              </a:rPr>
              <a:t>продуктивная деятельность – рисование и раскрашивание иллюстраций к разным произведениям</a:t>
            </a:r>
            <a:br>
              <a:rPr lang="ru-RU" sz="1800" dirty="0">
                <a:solidFill>
                  <a:srgbClr val="CC33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физкультурные сказки</a:t>
            </a:r>
            <a:endParaRPr lang="ru-RU" dirty="0">
              <a:solidFill>
                <a:srgbClr val="CC33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179" y="3335724"/>
            <a:ext cx="2941608" cy="2206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79" y="2424021"/>
            <a:ext cx="2633932" cy="19754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7" y="2285998"/>
            <a:ext cx="3001992" cy="2251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933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189781"/>
            <a:ext cx="2645433" cy="1984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66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992" y="183310"/>
            <a:ext cx="2803585" cy="21026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C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79" y="4537493"/>
            <a:ext cx="2678500" cy="20088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66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118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91" y="330273"/>
            <a:ext cx="5313453" cy="3985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10479" y="120771"/>
            <a:ext cx="2804663" cy="4304580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rgbClr val="FF0000"/>
                </a:solidFill>
              </a:rPr>
              <a:t>5</a:t>
            </a:r>
            <a:r>
              <a:rPr lang="ru-RU" sz="3100" dirty="0" smtClean="0">
                <a:solidFill>
                  <a:srgbClr val="FF0000"/>
                </a:solidFill>
              </a:rPr>
              <a:t> </a:t>
            </a:r>
            <a:r>
              <a:rPr lang="ru-RU" sz="3100" dirty="0">
                <a:solidFill>
                  <a:srgbClr val="FF0000"/>
                </a:solidFill>
              </a:rPr>
              <a:t>день - "Развлечения для детей «Международный день детской книги»</a:t>
            </a:r>
            <a:br>
              <a:rPr lang="ru-RU" sz="3100" dirty="0">
                <a:solidFill>
                  <a:srgbClr val="FF00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</a:t>
            </a:r>
            <a:r>
              <a:rPr lang="ru-RU" sz="1800" dirty="0">
                <a:solidFill>
                  <a:srgbClr val="CC3300"/>
                </a:solidFill>
              </a:rPr>
              <a:t>конкурс чтецов</a:t>
            </a:r>
            <a:br>
              <a:rPr lang="ru-RU" sz="1800" dirty="0">
                <a:solidFill>
                  <a:srgbClr val="CC33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</a:t>
            </a:r>
            <a:r>
              <a:rPr lang="ru-RU" sz="1800" dirty="0">
                <a:solidFill>
                  <a:srgbClr val="CC3300"/>
                </a:solidFill>
              </a:rPr>
              <a:t>театрализация любимых произведений</a:t>
            </a:r>
            <a:br>
              <a:rPr lang="ru-RU" sz="1800" dirty="0">
                <a:solidFill>
                  <a:srgbClr val="CC3300"/>
                </a:solidFill>
              </a:rPr>
            </a:br>
            <a:r>
              <a:rPr lang="ru-RU" sz="1800" dirty="0" smtClean="0">
                <a:solidFill>
                  <a:srgbClr val="CC3300"/>
                </a:solidFill>
              </a:rPr>
              <a:t>• "Мой </a:t>
            </a:r>
            <a:r>
              <a:rPr lang="ru-RU" sz="1800" dirty="0">
                <a:solidFill>
                  <a:srgbClr val="CC3300"/>
                </a:solidFill>
              </a:rPr>
              <a:t>любимый герой» (лучшие работы )</a:t>
            </a:r>
            <a:r>
              <a:rPr lang="ru-RU" dirty="0"/>
              <a:t/>
            </a:r>
            <a:br>
              <a:rPr lang="ru-RU" dirty="0"/>
            </a:br>
            <a:r>
              <a:rPr lang="ru-RU" sz="1800" dirty="0" smtClean="0">
                <a:solidFill>
                  <a:srgbClr val="CC3300"/>
                </a:solidFill>
              </a:rPr>
              <a:t>Познавательно-развлекательное мероприятие</a:t>
            </a:r>
            <a:endParaRPr lang="ru-RU" sz="1800" dirty="0">
              <a:solidFill>
                <a:srgbClr val="CC33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6" y="4315362"/>
            <a:ext cx="3027872" cy="2270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CC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095" y="4380060"/>
            <a:ext cx="2889849" cy="2167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44" y="4380061"/>
            <a:ext cx="2915729" cy="2186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7108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126</Words>
  <Application>Microsoft Office PowerPoint</Application>
  <PresentationFormat>Экран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«В гостях у сказки»</vt:lpstr>
      <vt:lpstr>В детском саду прошла тематическая неделя детской книги, посвящённая Международному Дню детской книги Педагогический коллектив совместно с родителями организовали и провели ряд интересных мероприятий для детей, которые познакомили их с историей возникновения детской книги, процессом изготовления книг, содержанием детской литературы, фольклором, писателями, поэтами, художниками- иллюстраторами. Дети научились понимать красоту и силу русского языка, применять в речи образные выражения, говорить красочно, чётко выстраивать сюжетную линию в творческом рассказывании. Воспитательной целью проведённых мероприятий стало формирование бережного отношения к книгам и к труду людей их создающих. </vt:lpstr>
      <vt:lpstr>1 день - "Книги - наши друзья"  • ситуативные беседы по теме «Моя любимая книга»  • игровые ситуации по теме «Отгадай, кто я», «Подбери правильно атрибуты любимых героев»  • художественно – продуктивная деятельность детей «Терем-теремок»  • сюжетно – ролевая игра в строительном уголке «Строим библиотеку»  • дидактические игры, кубики, пазлы по сказкам </vt:lpstr>
      <vt:lpstr>2 день - "По страницам                                                     любимых книг"</vt:lpstr>
      <vt:lpstr> 3 день - "Сказка ложь да в ней намёк» • ситуативные беседы о писателях – сказочниках • чтение сказок, беседы о прочитанном • инсценировка любимых сказок, изготовление атрибутов для театрализованной деятельности • литературная викторина по сказкам • просмотр мультфильмов по знакомым сказкам • </vt:lpstr>
      <vt:lpstr>Презентация PowerPoint</vt:lpstr>
      <vt:lpstr>4 день – КНИГА ДАРИТ ЗНАНИЯ • ситуативные беседы с детьми о художниках – иллюстраторах, рассматривание портретов • продуктивная деятельность – рисование и раскрашивание иллюстраций к разным произведениям • физкультурные сказки</vt:lpstr>
      <vt:lpstr>5 день - "Развлечения для детей «Международный день детской книги» • конкурс чтецов • театрализация любимых произведений • "Мой любимый герой» (лучшие работы ) Познавательно-развлекательное мероприятие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Sergey</cp:lastModifiedBy>
  <cp:revision>23</cp:revision>
  <dcterms:created xsi:type="dcterms:W3CDTF">2015-01-07T10:14:09Z</dcterms:created>
  <dcterms:modified xsi:type="dcterms:W3CDTF">2016-04-13T10:56:04Z</dcterms:modified>
</cp:coreProperties>
</file>