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3" r:id="rId2"/>
    <p:sldId id="257" r:id="rId3"/>
    <p:sldId id="256" r:id="rId4"/>
    <p:sldId id="258" r:id="rId5"/>
    <p:sldId id="287" r:id="rId6"/>
    <p:sldId id="259" r:id="rId7"/>
    <p:sldId id="275" r:id="rId8"/>
    <p:sldId id="276" r:id="rId9"/>
    <p:sldId id="285" r:id="rId10"/>
    <p:sldId id="286" r:id="rId11"/>
    <p:sldId id="262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2" r:id="rId20"/>
    <p:sldId id="273" r:id="rId21"/>
    <p:sldId id="274" r:id="rId22"/>
    <p:sldId id="277" r:id="rId23"/>
    <p:sldId id="278" r:id="rId24"/>
    <p:sldId id="282" r:id="rId25"/>
    <p:sldId id="283" r:id="rId26"/>
    <p:sldId id="289" r:id="rId27"/>
    <p:sldId id="281" r:id="rId28"/>
    <p:sldId id="290" r:id="rId29"/>
    <p:sldId id="291" r:id="rId30"/>
    <p:sldId id="288" r:id="rId31"/>
  </p:sldIdLst>
  <p:sldSz cx="9144000" cy="6858000" type="screen4x3"/>
  <p:notesSz cx="6858000" cy="9144000"/>
  <p:custDataLst>
    <p:tags r:id="rId3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1E16BA"/>
    <a:srgbClr val="497CE1"/>
    <a:srgbClr val="00CC00"/>
    <a:srgbClr val="FFFF8B"/>
    <a:srgbClr val="FF00FF"/>
    <a:srgbClr val="CB05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834" y="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3849F-5D25-403F-8258-5BA5E7B27EA4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AA9230-EB3A-4BF3-9F00-E1223277C0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AA9230-EB3A-4BF3-9F00-E1223277C02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5000">
    <p:pull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20F0-DBE3-47EC-A2F0-DEECD869A902}" type="datetimeFigureOut">
              <a:rPr lang="ru-RU" smtClean="0"/>
              <a:pPr/>
              <a:t>20.12.2015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DD196-BB00-4B00-A361-C2852E7CEC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5000">
    <p:pull dir="r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13" Type="http://schemas.openxmlformats.org/officeDocument/2006/relationships/image" Target="../media/image11.gif"/><Relationship Id="rId3" Type="http://schemas.openxmlformats.org/officeDocument/2006/relationships/audio" Target="../media/audio1.wav"/><Relationship Id="rId7" Type="http://schemas.openxmlformats.org/officeDocument/2006/relationships/image" Target="../media/image5.gif"/><Relationship Id="rId12" Type="http://schemas.openxmlformats.org/officeDocument/2006/relationships/image" Target="../media/image10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Serega\Desktop\&#1090;&#1077;&#1088;&#1077;&#1084;&#1086;&#1082;\Deti_-_Nash_lyubimyj_detskij_sad_-_gr._Detskij_sad_shkola_Garmoniya_(xMusic.me).mp3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gif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4.gif"/><Relationship Id="rId7" Type="http://schemas.openxmlformats.org/officeDocument/2006/relationships/image" Target="../media/image1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4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21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gif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3.jpeg"/><Relationship Id="rId7" Type="http://schemas.openxmlformats.org/officeDocument/2006/relationships/image" Target="../media/image26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6.gif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7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gif"/><Relationship Id="rId5" Type="http://schemas.openxmlformats.org/officeDocument/2006/relationships/image" Target="../media/image18.gif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gif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3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11" Type="http://schemas.openxmlformats.org/officeDocument/2006/relationships/image" Target="../media/image38.gif"/><Relationship Id="rId5" Type="http://schemas.openxmlformats.org/officeDocument/2006/relationships/image" Target="../media/image33.jpeg"/><Relationship Id="rId10" Type="http://schemas.openxmlformats.org/officeDocument/2006/relationships/image" Target="../media/image6.gif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49.jpeg"/><Relationship Id="rId3" Type="http://schemas.openxmlformats.org/officeDocument/2006/relationships/image" Target="../media/image42.jpeg"/><Relationship Id="rId7" Type="http://schemas.openxmlformats.org/officeDocument/2006/relationships/image" Target="../media/image18.gif"/><Relationship Id="rId12" Type="http://schemas.openxmlformats.org/officeDocument/2006/relationships/image" Target="../media/image48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47.gif"/><Relationship Id="rId5" Type="http://schemas.openxmlformats.org/officeDocument/2006/relationships/image" Target="../media/image44.jpeg"/><Relationship Id="rId10" Type="http://schemas.openxmlformats.org/officeDocument/2006/relationships/image" Target="../media/image46.gif"/><Relationship Id="rId4" Type="http://schemas.openxmlformats.org/officeDocument/2006/relationships/image" Target="../media/image43.jpeg"/><Relationship Id="rId9" Type="http://schemas.openxmlformats.org/officeDocument/2006/relationships/image" Target="../media/image45.gif"/><Relationship Id="rId14" Type="http://schemas.openxmlformats.org/officeDocument/2006/relationships/image" Target="../media/image5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52.jpeg"/><Relationship Id="rId7" Type="http://schemas.openxmlformats.org/officeDocument/2006/relationships/image" Target="../media/image18.gif"/><Relationship Id="rId12" Type="http://schemas.openxmlformats.org/officeDocument/2006/relationships/image" Target="../media/image38.gi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58.jpeg"/><Relationship Id="rId5" Type="http://schemas.openxmlformats.org/officeDocument/2006/relationships/image" Target="../media/image54.jpeg"/><Relationship Id="rId10" Type="http://schemas.openxmlformats.org/officeDocument/2006/relationships/image" Target="../media/image57.gif"/><Relationship Id="rId4" Type="http://schemas.openxmlformats.org/officeDocument/2006/relationships/image" Target="../media/image53.jpeg"/><Relationship Id="rId9" Type="http://schemas.openxmlformats.org/officeDocument/2006/relationships/image" Target="../media/image56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gif"/><Relationship Id="rId3" Type="http://schemas.openxmlformats.org/officeDocument/2006/relationships/image" Target="../media/image60.jpeg"/><Relationship Id="rId7" Type="http://schemas.openxmlformats.org/officeDocument/2006/relationships/image" Target="../media/image38.gif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18.gif"/><Relationship Id="rId4" Type="http://schemas.openxmlformats.org/officeDocument/2006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7" Type="http://schemas.openxmlformats.org/officeDocument/2006/relationships/image" Target="../media/image65.gi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7" Type="http://schemas.openxmlformats.org/officeDocument/2006/relationships/image" Target="../media/image27.gif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gif"/><Relationship Id="rId5" Type="http://schemas.openxmlformats.org/officeDocument/2006/relationships/image" Target="../media/image5.gif"/><Relationship Id="rId4" Type="http://schemas.openxmlformats.org/officeDocument/2006/relationships/image" Target="../media/image6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gif"/><Relationship Id="rId3" Type="http://schemas.openxmlformats.org/officeDocument/2006/relationships/image" Target="../media/image70.jpeg"/><Relationship Id="rId7" Type="http://schemas.openxmlformats.org/officeDocument/2006/relationships/image" Target="../media/image38.gif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gif"/><Relationship Id="rId5" Type="http://schemas.openxmlformats.org/officeDocument/2006/relationships/image" Target="../media/image6.gif"/><Relationship Id="rId4" Type="http://schemas.openxmlformats.org/officeDocument/2006/relationships/image" Target="../media/image5.gif"/><Relationship Id="rId9" Type="http://schemas.openxmlformats.org/officeDocument/2006/relationships/image" Target="../media/image71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6.gif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gif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47.gif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gif"/><Relationship Id="rId5" Type="http://schemas.openxmlformats.org/officeDocument/2006/relationships/image" Target="../media/image5.gif"/><Relationship Id="rId4" Type="http://schemas.openxmlformats.org/officeDocument/2006/relationships/image" Target="../media/image14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7.gif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6.gif"/><Relationship Id="rId5" Type="http://schemas.openxmlformats.org/officeDocument/2006/relationships/image" Target="../media/image38.gif"/><Relationship Id="rId4" Type="http://schemas.openxmlformats.org/officeDocument/2006/relationships/image" Target="../media/image18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89.jpeg"/><Relationship Id="rId7" Type="http://schemas.openxmlformats.org/officeDocument/2006/relationships/image" Target="../media/image91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0.jpeg"/><Relationship Id="rId5" Type="http://schemas.openxmlformats.org/officeDocument/2006/relationships/image" Target="../media/image38.gif"/><Relationship Id="rId4" Type="http://schemas.openxmlformats.org/officeDocument/2006/relationships/image" Target="../media/image18.gif"/><Relationship Id="rId9" Type="http://schemas.openxmlformats.org/officeDocument/2006/relationships/image" Target="../media/image92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12" Type="http://schemas.openxmlformats.org/officeDocument/2006/relationships/image" Target="../media/image18.gif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7.jpeg"/><Relationship Id="rId11" Type="http://schemas.openxmlformats.org/officeDocument/2006/relationships/image" Target="../media/image102.jpeg"/><Relationship Id="rId5" Type="http://schemas.openxmlformats.org/officeDocument/2006/relationships/image" Target="../media/image96.jpeg"/><Relationship Id="rId10" Type="http://schemas.openxmlformats.org/officeDocument/2006/relationships/image" Target="../media/image101.jpe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14.jpeg"/><Relationship Id="rId18" Type="http://schemas.openxmlformats.org/officeDocument/2006/relationships/image" Target="../media/image18.gif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12" Type="http://schemas.openxmlformats.org/officeDocument/2006/relationships/image" Target="../media/image113.jpeg"/><Relationship Id="rId17" Type="http://schemas.openxmlformats.org/officeDocument/2006/relationships/image" Target="../media/image118.jpeg"/><Relationship Id="rId2" Type="http://schemas.openxmlformats.org/officeDocument/2006/relationships/image" Target="../media/image103.jpeg"/><Relationship Id="rId16" Type="http://schemas.openxmlformats.org/officeDocument/2006/relationships/image" Target="../media/image1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jpeg"/><Relationship Id="rId11" Type="http://schemas.openxmlformats.org/officeDocument/2006/relationships/image" Target="../media/image112.jpeg"/><Relationship Id="rId5" Type="http://schemas.openxmlformats.org/officeDocument/2006/relationships/image" Target="../media/image106.jpeg"/><Relationship Id="rId15" Type="http://schemas.openxmlformats.org/officeDocument/2006/relationships/image" Target="../media/image116.jpeg"/><Relationship Id="rId10" Type="http://schemas.openxmlformats.org/officeDocument/2006/relationships/image" Target="../media/image111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Relationship Id="rId14" Type="http://schemas.openxmlformats.org/officeDocument/2006/relationships/image" Target="../media/image11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13" Type="http://schemas.openxmlformats.org/officeDocument/2006/relationships/image" Target="../media/image130.jpe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12" Type="http://schemas.openxmlformats.org/officeDocument/2006/relationships/image" Target="../media/image129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3.jpeg"/><Relationship Id="rId11" Type="http://schemas.openxmlformats.org/officeDocument/2006/relationships/image" Target="../media/image128.jpeg"/><Relationship Id="rId5" Type="http://schemas.openxmlformats.org/officeDocument/2006/relationships/image" Target="../media/image122.jpeg"/><Relationship Id="rId10" Type="http://schemas.openxmlformats.org/officeDocument/2006/relationships/image" Target="../media/image127.jpeg"/><Relationship Id="rId4" Type="http://schemas.openxmlformats.org/officeDocument/2006/relationships/image" Target="../media/image121.jpeg"/><Relationship Id="rId9" Type="http://schemas.openxmlformats.org/officeDocument/2006/relationships/image" Target="../media/image126.jpeg"/><Relationship Id="rId14" Type="http://schemas.openxmlformats.org/officeDocument/2006/relationships/image" Target="../media/image18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13" Type="http://schemas.openxmlformats.org/officeDocument/2006/relationships/image" Target="../media/image142.jpeg"/><Relationship Id="rId3" Type="http://schemas.openxmlformats.org/officeDocument/2006/relationships/image" Target="../media/image132.jpeg"/><Relationship Id="rId7" Type="http://schemas.openxmlformats.org/officeDocument/2006/relationships/image" Target="../media/image136.jpeg"/><Relationship Id="rId12" Type="http://schemas.openxmlformats.org/officeDocument/2006/relationships/image" Target="../media/image141.jpeg"/><Relationship Id="rId17" Type="http://schemas.openxmlformats.org/officeDocument/2006/relationships/image" Target="../media/image18.gif"/><Relationship Id="rId2" Type="http://schemas.openxmlformats.org/officeDocument/2006/relationships/image" Target="../media/image131.jpeg"/><Relationship Id="rId16" Type="http://schemas.openxmlformats.org/officeDocument/2006/relationships/image" Target="../media/image1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5.jpeg"/><Relationship Id="rId11" Type="http://schemas.openxmlformats.org/officeDocument/2006/relationships/image" Target="../media/image140.jpeg"/><Relationship Id="rId5" Type="http://schemas.openxmlformats.org/officeDocument/2006/relationships/image" Target="../media/image134.jpeg"/><Relationship Id="rId15" Type="http://schemas.openxmlformats.org/officeDocument/2006/relationships/image" Target="../media/image144.jpeg"/><Relationship Id="rId10" Type="http://schemas.openxmlformats.org/officeDocument/2006/relationships/image" Target="../media/image139.jpeg"/><Relationship Id="rId4" Type="http://schemas.openxmlformats.org/officeDocument/2006/relationships/image" Target="../media/image133.jpeg"/><Relationship Id="rId9" Type="http://schemas.openxmlformats.org/officeDocument/2006/relationships/image" Target="../media/image138.jpeg"/><Relationship Id="rId14" Type="http://schemas.openxmlformats.org/officeDocument/2006/relationships/image" Target="../media/image1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gif"/><Relationship Id="rId4" Type="http://schemas.openxmlformats.org/officeDocument/2006/relationships/image" Target="../media/image14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50.jpeg"/><Relationship Id="rId7" Type="http://schemas.openxmlformats.org/officeDocument/2006/relationships/image" Target="../media/image151.gif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gif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jpeg"/><Relationship Id="rId13" Type="http://schemas.openxmlformats.org/officeDocument/2006/relationships/image" Target="../media/image163.jpeg"/><Relationship Id="rId3" Type="http://schemas.openxmlformats.org/officeDocument/2006/relationships/image" Target="../media/image153.jpeg"/><Relationship Id="rId7" Type="http://schemas.openxmlformats.org/officeDocument/2006/relationships/image" Target="../media/image157.jpeg"/><Relationship Id="rId12" Type="http://schemas.openxmlformats.org/officeDocument/2006/relationships/image" Target="../media/image162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jpeg"/><Relationship Id="rId11" Type="http://schemas.openxmlformats.org/officeDocument/2006/relationships/image" Target="../media/image161.jpeg"/><Relationship Id="rId5" Type="http://schemas.openxmlformats.org/officeDocument/2006/relationships/image" Target="../media/image155.jpeg"/><Relationship Id="rId10" Type="http://schemas.openxmlformats.org/officeDocument/2006/relationships/image" Target="../media/image160.jpeg"/><Relationship Id="rId4" Type="http://schemas.openxmlformats.org/officeDocument/2006/relationships/image" Target="../media/image154.jpeg"/><Relationship Id="rId9" Type="http://schemas.openxmlformats.org/officeDocument/2006/relationships/image" Target="../media/image159.jpeg"/><Relationship Id="rId14" Type="http://schemas.openxmlformats.org/officeDocument/2006/relationships/image" Target="../media/image18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65.jpeg"/><Relationship Id="rId7" Type="http://schemas.openxmlformats.org/officeDocument/2006/relationships/image" Target="../media/image18.gif"/><Relationship Id="rId2" Type="http://schemas.openxmlformats.org/officeDocument/2006/relationships/image" Target="../media/image16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7.gif"/><Relationship Id="rId5" Type="http://schemas.openxmlformats.org/officeDocument/2006/relationships/image" Target="../media/image5.gif"/><Relationship Id="rId4" Type="http://schemas.openxmlformats.org/officeDocument/2006/relationships/image" Target="../media/image16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7" Type="http://schemas.openxmlformats.org/officeDocument/2006/relationships/image" Target="../media/image38.gif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1.gif"/><Relationship Id="rId4" Type="http://schemas.openxmlformats.org/officeDocument/2006/relationships/image" Target="../media/image170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gif"/><Relationship Id="rId3" Type="http://schemas.openxmlformats.org/officeDocument/2006/relationships/image" Target="../media/image173.jpeg"/><Relationship Id="rId7" Type="http://schemas.openxmlformats.org/officeDocument/2006/relationships/image" Target="../media/image10.gif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1.gif"/><Relationship Id="rId5" Type="http://schemas.openxmlformats.org/officeDocument/2006/relationships/image" Target="../media/image175.jpeg"/><Relationship Id="rId4" Type="http://schemas.openxmlformats.org/officeDocument/2006/relationships/image" Target="../media/image174.jpeg"/><Relationship Id="rId9" Type="http://schemas.openxmlformats.org/officeDocument/2006/relationships/image" Target="../media/image76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71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e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gif"/><Relationship Id="rId5" Type="http://schemas.openxmlformats.org/officeDocument/2006/relationships/image" Target="../media/image181.gif"/><Relationship Id="rId4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8104" y="332656"/>
            <a:ext cx="3382144" cy="5688632"/>
          </a:xfrm>
        </p:spPr>
        <p:txBody>
          <a:bodyPr>
            <a:normAutofit fontScale="90000"/>
          </a:bodyPr>
          <a:lstStyle/>
          <a:p>
            <a:r>
              <a:rPr lang="ru-RU" sz="2800" b="1" i="1" u="sng" dirty="0" smtClean="0">
                <a:solidFill>
                  <a:srgbClr val="1E16BA"/>
                </a:solidFill>
              </a:rPr>
              <a:t>Муниципальное Бюджетное Дошкольное Образовательное Учреждение</a:t>
            </a:r>
            <a:br>
              <a:rPr lang="ru-RU" sz="2800" b="1" i="1" u="sng" dirty="0" smtClean="0">
                <a:solidFill>
                  <a:srgbClr val="1E16BA"/>
                </a:solidFill>
              </a:rPr>
            </a:br>
            <a:r>
              <a:rPr lang="ru-RU" sz="2800" b="1" i="1" u="sng" dirty="0" smtClean="0">
                <a:solidFill>
                  <a:srgbClr val="1E16BA"/>
                </a:solidFill>
              </a:rPr>
              <a:t>«Детский сад № 23 «Теремок»</a:t>
            </a:r>
            <a:r>
              <a:rPr lang="ru-RU" sz="2000" b="1" i="1" u="sng" dirty="0" smtClean="0">
                <a:solidFill>
                  <a:srgbClr val="1E16BA"/>
                </a:solidFill>
              </a:rPr>
              <a:t/>
            </a:r>
            <a:br>
              <a:rPr lang="ru-RU" sz="2000" b="1" i="1" u="sng" dirty="0" smtClean="0">
                <a:solidFill>
                  <a:srgbClr val="1E16BA"/>
                </a:solidFill>
              </a:rPr>
            </a:br>
            <a:r>
              <a:rPr lang="ru-RU" sz="2000" b="1" i="1" u="sng" dirty="0" smtClean="0">
                <a:solidFill>
                  <a:srgbClr val="1E16BA"/>
                </a:solidFill>
              </a:rPr>
              <a:t/>
            </a:r>
            <a:br>
              <a:rPr lang="ru-RU" sz="2000" b="1" i="1" u="sng" dirty="0" smtClean="0">
                <a:solidFill>
                  <a:srgbClr val="1E16BA"/>
                </a:solidFill>
              </a:rPr>
            </a:br>
            <a:r>
              <a:rPr lang="ru-RU" sz="2000" b="1" i="1" u="sng" dirty="0" smtClean="0">
                <a:solidFill>
                  <a:srgbClr val="1E16BA"/>
                </a:solidFill>
              </a:rPr>
              <a:t>346976,Ростовская область, Матвеево- Курганский район,</a:t>
            </a:r>
            <a:br>
              <a:rPr lang="ru-RU" sz="2000" b="1" i="1" u="sng" dirty="0" smtClean="0">
                <a:solidFill>
                  <a:srgbClr val="1E16BA"/>
                </a:solidFill>
              </a:rPr>
            </a:br>
            <a:r>
              <a:rPr lang="ru-RU" sz="2000" b="1" i="1" u="sng" dirty="0" smtClean="0">
                <a:solidFill>
                  <a:srgbClr val="1E16BA"/>
                </a:solidFill>
              </a:rPr>
              <a:t>с </a:t>
            </a:r>
            <a:r>
              <a:rPr lang="ru-RU" sz="2000" b="1" i="1" u="sng" dirty="0" err="1" smtClean="0">
                <a:solidFill>
                  <a:srgbClr val="1E16BA"/>
                </a:solidFill>
              </a:rPr>
              <a:t>Каменно-Андрианово</a:t>
            </a:r>
            <a:r>
              <a:rPr lang="ru-RU" sz="2000" b="1" i="1" u="sng" dirty="0" smtClean="0">
                <a:solidFill>
                  <a:srgbClr val="1E16BA"/>
                </a:solidFill>
              </a:rPr>
              <a:t>, пер .Восточный 7а</a:t>
            </a:r>
            <a:br>
              <a:rPr lang="ru-RU" sz="2000" b="1" i="1" u="sng" dirty="0" smtClean="0">
                <a:solidFill>
                  <a:srgbClr val="1E16BA"/>
                </a:solidFill>
              </a:rPr>
            </a:br>
            <a:r>
              <a:rPr lang="ru-RU" sz="2000" b="1" i="1" u="sng" dirty="0" smtClean="0">
                <a:solidFill>
                  <a:srgbClr val="1E16BA"/>
                </a:solidFill>
              </a:rPr>
              <a:t>телефон: (86341)2-34-14</a:t>
            </a:r>
            <a:br>
              <a:rPr lang="ru-RU" sz="2000" b="1" i="1" u="sng" dirty="0" smtClean="0">
                <a:solidFill>
                  <a:srgbClr val="1E16BA"/>
                </a:solidFill>
              </a:rPr>
            </a:br>
            <a:r>
              <a:rPr lang="ru-RU" sz="2000" b="1" i="1" u="sng" dirty="0" smtClean="0">
                <a:solidFill>
                  <a:srgbClr val="1E16BA"/>
                </a:solidFill>
              </a:rPr>
              <a:t>Эл. почта: teremnomer23@yndex.ru</a:t>
            </a:r>
            <a:br>
              <a:rPr lang="ru-RU" sz="2000" b="1" i="1" u="sng" dirty="0" smtClean="0">
                <a:solidFill>
                  <a:srgbClr val="1E16BA"/>
                </a:solidFill>
              </a:rPr>
            </a:br>
            <a:r>
              <a:rPr lang="ru-RU" sz="2000" b="1" i="1" u="sng" dirty="0" smtClean="0">
                <a:solidFill>
                  <a:srgbClr val="1E16BA"/>
                </a:solidFill>
              </a:rPr>
              <a:t>Сайт : http:// teremok23.m-kurgan2.ru/</a:t>
            </a:r>
            <a:br>
              <a:rPr lang="ru-RU" sz="2000" b="1" i="1" u="sng" dirty="0" smtClean="0">
                <a:solidFill>
                  <a:srgbClr val="1E16BA"/>
                </a:solidFill>
              </a:rPr>
            </a:br>
            <a:endParaRPr lang="ru-RU" sz="2000" b="1" i="1" u="sng" dirty="0">
              <a:solidFill>
                <a:srgbClr val="1E16BA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3128392" cy="11269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2759244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79512" y="188640"/>
            <a:ext cx="4961378" cy="49323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 (1)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899592" y="4725144"/>
            <a:ext cx="430532" cy="426047"/>
          </a:xfrm>
          <a:prstGeom prst="rect">
            <a:avLst/>
          </a:prstGeom>
        </p:spPr>
      </p:pic>
      <p:pic>
        <p:nvPicPr>
          <p:cNvPr id="7" name="Рисунок 6" descr="lady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359900">
            <a:off x="1294727" y="4807148"/>
            <a:ext cx="3063418" cy="2210314"/>
          </a:xfrm>
          <a:prstGeom prst="rect">
            <a:avLst/>
          </a:prstGeom>
        </p:spPr>
      </p:pic>
      <p:pic>
        <p:nvPicPr>
          <p:cNvPr id="8" name="Рисунок 7" descr="5611375_kpvqs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600028">
            <a:off x="5339529" y="540230"/>
            <a:ext cx="785818" cy="615213"/>
          </a:xfrm>
          <a:prstGeom prst="rect">
            <a:avLst/>
          </a:prstGeom>
        </p:spPr>
      </p:pic>
      <p:pic>
        <p:nvPicPr>
          <p:cNvPr id="9" name="Рисунок 8" descr="5611375_kpvqs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19725331">
            <a:off x="8255616" y="2724088"/>
            <a:ext cx="785818" cy="615213"/>
          </a:xfrm>
          <a:prstGeom prst="rect">
            <a:avLst/>
          </a:prstGeom>
        </p:spPr>
      </p:pic>
      <p:pic>
        <p:nvPicPr>
          <p:cNvPr id="10" name="Рисунок 9" descr="5611375_kpvqs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600028">
            <a:off x="47448" y="4644685"/>
            <a:ext cx="785818" cy="615213"/>
          </a:xfrm>
          <a:prstGeom prst="rect">
            <a:avLst/>
          </a:prstGeom>
        </p:spPr>
      </p:pic>
      <p:pic>
        <p:nvPicPr>
          <p:cNvPr id="19" name="Рисунок 18" descr="20230027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969295">
            <a:off x="7236296" y="5733256"/>
            <a:ext cx="1714500" cy="800100"/>
          </a:xfrm>
          <a:prstGeom prst="rect">
            <a:avLst/>
          </a:prstGeom>
        </p:spPr>
      </p:pic>
      <p:pic>
        <p:nvPicPr>
          <p:cNvPr id="20" name="Рисунок 19" descr="150807135653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79512" y="0"/>
            <a:ext cx="1652786" cy="1652786"/>
          </a:xfrm>
          <a:prstGeom prst="rect">
            <a:avLst/>
          </a:prstGeom>
        </p:spPr>
      </p:pic>
      <p:pic>
        <p:nvPicPr>
          <p:cNvPr id="21" name="Deti_-_Nash_lyubimyj_detskij_sad_-_gr._Detskij_sad_shkola_Garmoniya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screen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18" name="Рисунок 17" descr="67050.gif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 rot="3182535">
            <a:off x="3563888" y="116632"/>
            <a:ext cx="944513" cy="921476"/>
          </a:xfrm>
          <a:prstGeom prst="rect">
            <a:avLst/>
          </a:prstGeom>
        </p:spPr>
      </p:pic>
      <p:pic>
        <p:nvPicPr>
          <p:cNvPr id="15" name="Рисунок 14" descr="12472965.gif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3923928" y="3789040"/>
            <a:ext cx="1640675" cy="1312540"/>
          </a:xfrm>
          <a:prstGeom prst="rect">
            <a:avLst/>
          </a:prstGeom>
        </p:spPr>
      </p:pic>
      <p:pic>
        <p:nvPicPr>
          <p:cNvPr id="16" name="Рисунок 15" descr="1CaygR1Npk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4139952" y="836712"/>
            <a:ext cx="1400745" cy="1450951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  <p:sndAc>
      <p:stSnd>
        <p:snd r:embed="rId3" name="Gruppa_detskij_sad_Teremok_-_Nash_lyubimyj_detskij_sad. (online-audio-converter.com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508104" y="5517232"/>
            <a:ext cx="5118456" cy="47498"/>
          </a:xfrm>
          <a:prstGeom prst="rect">
            <a:avLst/>
          </a:prstGeom>
          <a:solidFill>
            <a:schemeClr val="bg1">
              <a:alpha val="65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</a:t>
            </a:r>
            <a:endParaRPr lang="ru-RU" dirty="0"/>
          </a:p>
        </p:txBody>
      </p:sp>
      <p:pic>
        <p:nvPicPr>
          <p:cNvPr id="4" name="Рисунок 3" descr="det_sad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71600" y="332656"/>
            <a:ext cx="7482148" cy="5276428"/>
          </a:xfrm>
          <a:prstGeom prst="rect">
            <a:avLst/>
          </a:prstGeom>
        </p:spPr>
      </p:pic>
      <p:pic>
        <p:nvPicPr>
          <p:cNvPr id="5" name="Рисунок 4" descr="lady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359900">
            <a:off x="5543198" y="4807148"/>
            <a:ext cx="3063418" cy="2210314"/>
          </a:xfrm>
          <a:prstGeom prst="rect">
            <a:avLst/>
          </a:prstGeom>
        </p:spPr>
      </p:pic>
      <p:pic>
        <p:nvPicPr>
          <p:cNvPr id="6" name="Рисунок 5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894278">
            <a:off x="65899" y="4455815"/>
            <a:ext cx="785818" cy="615213"/>
          </a:xfrm>
          <a:prstGeom prst="rect">
            <a:avLst/>
          </a:prstGeom>
        </p:spPr>
      </p:pic>
      <p:pic>
        <p:nvPicPr>
          <p:cNvPr id="7" name="Рисунок 6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880328">
            <a:off x="99394" y="2787672"/>
            <a:ext cx="785818" cy="615213"/>
          </a:xfrm>
          <a:prstGeom prst="rect">
            <a:avLst/>
          </a:prstGeom>
        </p:spPr>
      </p:pic>
      <p:pic>
        <p:nvPicPr>
          <p:cNvPr id="8" name="Рисунок 7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379430">
            <a:off x="8310733" y="1044285"/>
            <a:ext cx="785818" cy="615213"/>
          </a:xfrm>
          <a:prstGeom prst="rect">
            <a:avLst/>
          </a:prstGeom>
        </p:spPr>
      </p:pic>
      <p:pic>
        <p:nvPicPr>
          <p:cNvPr id="10" name="Рисунок 9" descr="20230027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635896" y="5877272"/>
            <a:ext cx="1714500" cy="800100"/>
          </a:xfrm>
          <a:prstGeom prst="rect">
            <a:avLst/>
          </a:prstGeom>
        </p:spPr>
      </p:pic>
      <p:pic>
        <p:nvPicPr>
          <p:cNvPr id="11" name="Рисунок 10" descr="20230027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946717">
            <a:off x="1556468" y="5660438"/>
            <a:ext cx="1714500" cy="800100"/>
          </a:xfrm>
          <a:prstGeom prst="rect">
            <a:avLst/>
          </a:prstGeom>
        </p:spPr>
      </p:pic>
      <p:pic>
        <p:nvPicPr>
          <p:cNvPr id="13" name="Рисунок 12" descr="67050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4415956">
            <a:off x="187006" y="715088"/>
            <a:ext cx="728489" cy="710721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3886200" cy="5616624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       </a:t>
            </a:r>
            <a:r>
              <a:rPr lang="ru-RU" sz="2000" b="1" i="1" dirty="0" smtClean="0">
                <a:solidFill>
                  <a:srgbClr val="002060"/>
                </a:solidFill>
              </a:rPr>
              <a:t>      У нас в "ТЕРЕМКЕ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Знают взрослые и дети наш весёлый детский сад.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"Теремок"всегда встречает замечательных ребят.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Много здесь у нас занятий : математика, ИЗО, 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Грамота, Театр, Музыка, </a:t>
            </a:r>
            <a:r>
              <a:rPr lang="ru-RU" sz="2000" b="1" i="1" dirty="0" err="1" smtClean="0">
                <a:solidFill>
                  <a:srgbClr val="002060"/>
                </a:solidFill>
              </a:rPr>
              <a:t>Физо</a:t>
            </a:r>
            <a:r>
              <a:rPr lang="ru-RU" sz="2000" b="1" i="1" dirty="0" smtClean="0">
                <a:solidFill>
                  <a:srgbClr val="002060"/>
                </a:solidFill>
              </a:rPr>
              <a:t>.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Всё у нас здесь по порядку, соблюдаем мы режим.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Утром делаем зарядку, ещё кушаем и спим.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Здесь в любое время года учат деток чистоте,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Крепкой дружбе и терпению и конечно доброте.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Много праздников и игр, шуток, смеха, суеты</a:t>
            </a:r>
            <a:br>
              <a:rPr lang="ru-RU" sz="2000" b="1" i="1" dirty="0" smtClean="0">
                <a:solidFill>
                  <a:srgbClr val="002060"/>
                </a:solidFill>
              </a:rPr>
            </a:br>
            <a:r>
              <a:rPr lang="ru-RU" sz="2000" b="1" i="1" dirty="0" smtClean="0">
                <a:solidFill>
                  <a:srgbClr val="002060"/>
                </a:solidFill>
              </a:rPr>
              <a:t>    Приводите своих деток в страну"ДЕТСТВА И ИГРЫ</a:t>
            </a:r>
            <a:r>
              <a:rPr lang="ru-RU" sz="1000" b="1" i="1" dirty="0" smtClean="0">
                <a:solidFill>
                  <a:srgbClr val="002060"/>
                </a:solidFill>
              </a:rPr>
              <a:t>".</a:t>
            </a:r>
            <a:br>
              <a:rPr lang="ru-RU" sz="1000" b="1" i="1" dirty="0" smtClean="0">
                <a:solidFill>
                  <a:srgbClr val="002060"/>
                </a:solidFill>
              </a:rPr>
            </a:br>
            <a:endParaRPr lang="ru-RU" sz="10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cs typeface="MV Boli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476672"/>
            <a:ext cx="4104456" cy="936104"/>
          </a:xfrm>
        </p:spPr>
        <p:txBody>
          <a:bodyPr>
            <a:normAutofit fontScale="47500" lnSpcReduction="2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Муниципальное бюджетное дошкольное образовательное учреждение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"Детский сад № 23 "Теремок"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Рисунок 8" descr="5611375_kpvqs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600028">
            <a:off x="226960" y="3564565"/>
            <a:ext cx="785818" cy="615213"/>
          </a:xfrm>
          <a:prstGeom prst="rect">
            <a:avLst/>
          </a:prstGeom>
        </p:spPr>
      </p:pic>
      <p:pic>
        <p:nvPicPr>
          <p:cNvPr id="12" name="Рисунок 11" descr="Sonne-0016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0" y="0"/>
            <a:ext cx="1428750" cy="1381125"/>
          </a:xfrm>
          <a:prstGeom prst="rect">
            <a:avLst/>
          </a:prstGeom>
        </p:spPr>
      </p:pic>
      <p:pic>
        <p:nvPicPr>
          <p:cNvPr id="7" name="Picture 5" descr="C:\Users\Admin\Desktop\IMG_265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355976" y="1124744"/>
            <a:ext cx="4647924" cy="3672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lady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359900">
            <a:off x="5687215" y="4493674"/>
            <a:ext cx="3063418" cy="2210314"/>
          </a:xfrm>
          <a:prstGeom prst="rect">
            <a:avLst/>
          </a:prstGeom>
        </p:spPr>
      </p:pic>
      <p:pic>
        <p:nvPicPr>
          <p:cNvPr id="14" name="Рисунок 13" descr="20230027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833693">
            <a:off x="1690656" y="5863746"/>
            <a:ext cx="1714500" cy="800100"/>
          </a:xfrm>
          <a:prstGeom prst="rect">
            <a:avLst/>
          </a:prstGeom>
        </p:spPr>
      </p:pic>
      <p:pic>
        <p:nvPicPr>
          <p:cNvPr id="13" name="Рисунок 12" descr="67050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412800" y="0"/>
            <a:ext cx="1731200" cy="1688976"/>
          </a:xfrm>
          <a:prstGeom prst="rect">
            <a:avLst/>
          </a:prstGeom>
        </p:spPr>
      </p:pic>
      <p:pic>
        <p:nvPicPr>
          <p:cNvPr id="11" name="Рисунок 10" descr="15rzb88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2195736" y="0"/>
            <a:ext cx="4305300" cy="142875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850106"/>
          </a:xfrm>
        </p:spPr>
        <p:txBody>
          <a:bodyPr/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Наш Руководитель</a:t>
            </a:r>
            <a:endParaRPr lang="ru-RU" b="1" i="1" u="sng" dirty="0">
              <a:solidFill>
                <a:srgbClr val="0000FF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1340768"/>
            <a:ext cx="4258816" cy="4525963"/>
          </a:xfrm>
        </p:spPr>
        <p:txBody>
          <a:bodyPr>
            <a:normAutofit fontScale="40000" lnSpcReduction="20000"/>
          </a:bodyPr>
          <a:lstStyle/>
          <a:p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Муниципальное бюджетное дошкольное образовательное учреждение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«Детский сад № 23 «Теремок»</a:t>
            </a:r>
          </a:p>
          <a:p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    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endParaRPr lang="ru-RU" sz="3400" b="1" u="sng" dirty="0" smtClean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Заведующий МБДОУ – Михайлова Наталья Анатольевна;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Образование - </a:t>
            </a:r>
            <a:r>
              <a:rPr lang="ru-RU" sz="3400" b="1" u="sng" dirty="0" err="1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средне-специальное</a:t>
            </a: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;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Квалификация - воспитатель детского сада;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Специальность - дошкольное воспитание;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Общий педагогический стаж на 01.03.2015 года - 28 лет;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Стаж в данной должности на 01.03.2015 года – 13 лет;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Заместителей заведующего штатным расписанием не предусмотрено.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Руководители структурных подразделений не предусмотрены, в связи с отсутствием у образовательной организации структурных подразделений.</a:t>
            </a:r>
            <a:br>
              <a:rPr lang="ru-RU" sz="34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endParaRPr lang="ru-RU" sz="3400" b="1" u="sng" dirty="0" smtClean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endParaRPr lang="ru-RU" dirty="0"/>
          </a:p>
        </p:txBody>
      </p:sp>
      <p:pic>
        <p:nvPicPr>
          <p:cNvPr id="6" name="Рисунок 5" descr="5611375_kpvqs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9246209">
            <a:off x="429513" y="655831"/>
            <a:ext cx="785818" cy="615213"/>
          </a:xfrm>
          <a:prstGeom prst="rect">
            <a:avLst/>
          </a:prstGeom>
        </p:spPr>
      </p:pic>
      <p:pic>
        <p:nvPicPr>
          <p:cNvPr id="7" name="Рисунок 6" descr="5611375_kpvqs.gif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372701">
            <a:off x="7054186" y="296389"/>
            <a:ext cx="785818" cy="615213"/>
          </a:xfrm>
          <a:prstGeom prst="rect">
            <a:avLst/>
          </a:prstGeom>
        </p:spPr>
      </p:pic>
      <p:pic>
        <p:nvPicPr>
          <p:cNvPr id="9" name="Рисунок 8" descr="20230027.gif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904253">
            <a:off x="1619672" y="5589240"/>
            <a:ext cx="1714500" cy="800100"/>
          </a:xfrm>
          <a:prstGeom prst="rect">
            <a:avLst/>
          </a:prstGeom>
        </p:spPr>
      </p:pic>
      <p:pic>
        <p:nvPicPr>
          <p:cNvPr id="10" name="Рисунок 9" descr="MajaAni1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675961" y="0"/>
            <a:ext cx="5191126" cy="1124744"/>
          </a:xfrm>
          <a:prstGeom prst="rect">
            <a:avLst/>
          </a:prstGeom>
        </p:spPr>
      </p:pic>
      <p:pic>
        <p:nvPicPr>
          <p:cNvPr id="11" name="Рисунок 10" descr="99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875912" y="5301208"/>
            <a:ext cx="3750346" cy="1368152"/>
          </a:xfrm>
          <a:prstGeom prst="rect">
            <a:avLst/>
          </a:prstGeom>
        </p:spPr>
      </p:pic>
      <p:pic>
        <p:nvPicPr>
          <p:cNvPr id="13" name="Рисунок 12" descr="a7c2d69f20fd6236ed6127b0d8ee651a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3150217">
            <a:off x="257620" y="2724314"/>
            <a:ext cx="1730518" cy="1957958"/>
          </a:xfrm>
          <a:prstGeom prst="rect">
            <a:avLst/>
          </a:prstGeom>
        </p:spPr>
      </p:pic>
      <p:pic>
        <p:nvPicPr>
          <p:cNvPr id="12" name="Рисунок 11" descr="SAM_3908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427984" y="1196752"/>
            <a:ext cx="4499992" cy="3672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00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G:\достижения\Изображение 02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131840" y="2204864"/>
            <a:ext cx="2714644" cy="41434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CC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63" name="Picture 3" descr="G:\достижения\Изображение 03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2132856"/>
            <a:ext cx="2332785" cy="39802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64" name="Picture 4" descr="G:\достижения\Изображение 032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56176" y="1772816"/>
            <a:ext cx="2697171" cy="428628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CC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42844" y="1"/>
            <a:ext cx="87154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Благодарственные письма и почетные грамоты заведующей детского сада Михайловой Н.А. от главы администрации </a:t>
            </a:r>
            <a:r>
              <a:rPr lang="ru-RU" sz="3200" b="1" i="1" dirty="0" err="1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Матвеево-Курганского</a:t>
            </a:r>
            <a:r>
              <a:rPr lang="ru-RU" sz="3200" b="1" i="1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района</a:t>
            </a:r>
            <a:endParaRPr lang="ru-RU" sz="3200" b="1" i="1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" name="Рисунок 7" descr="20230027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907704" y="5877272"/>
            <a:ext cx="1714500" cy="800100"/>
          </a:xfrm>
          <a:prstGeom prst="rect">
            <a:avLst/>
          </a:prstGeom>
        </p:spPr>
      </p:pic>
      <p:pic>
        <p:nvPicPr>
          <p:cNvPr id="9" name="Рисунок 8" descr="f04670389370f3e79080914dd347c8e3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7596336" y="5013176"/>
            <a:ext cx="1080712" cy="878979"/>
          </a:xfrm>
          <a:prstGeom prst="rect">
            <a:avLst/>
          </a:prstGeom>
        </p:spPr>
      </p:pic>
      <p:pic>
        <p:nvPicPr>
          <p:cNvPr id="10" name="Рисунок 9" descr="67050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380312" y="188640"/>
            <a:ext cx="1435968" cy="1400944"/>
          </a:xfrm>
          <a:prstGeom prst="rect">
            <a:avLst/>
          </a:prstGeom>
        </p:spPr>
      </p:pic>
      <p:pic>
        <p:nvPicPr>
          <p:cNvPr id="11" name="Рисунок 10" descr="butterfly15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971600" y="1484784"/>
            <a:ext cx="7140793" cy="1224136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Наши педагоги</a:t>
            </a:r>
            <a:endParaRPr lang="ru-RU" b="1" i="1" u="sng" dirty="0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196752"/>
            <a:ext cx="4040188" cy="63976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Воспитатель</a:t>
            </a:r>
          </a:p>
          <a:p>
            <a:r>
              <a:rPr lang="ru-RU" dirty="0" err="1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Ерошенко</a:t>
            </a:r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Марина Александровна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Содержимое 6" descr="k3.png"/>
          <p:cNvPicPr>
            <a:picLocks noGrp="1" noChangeAspect="1"/>
          </p:cNvPicPr>
          <p:nvPr>
            <p:ph sz="half" idx="2"/>
          </p:nvPr>
        </p:nvPicPr>
        <p:blipFill>
          <a:blip r:embed="rId2" cstate="screen"/>
          <a:stretch>
            <a:fillRect/>
          </a:stretch>
        </p:blipFill>
        <p:spPr>
          <a:xfrm>
            <a:off x="1043608" y="2060848"/>
            <a:ext cx="3168352" cy="454589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196752"/>
            <a:ext cx="4041775" cy="63976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Воспитатель</a:t>
            </a:r>
          </a:p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Михайлова Ольга Владимировна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" name="Содержимое 7" descr="k4.png"/>
          <p:cNvPicPr>
            <a:picLocks noGrp="1" noChangeAspect="1"/>
          </p:cNvPicPr>
          <p:nvPr>
            <p:ph sz="quarter" idx="4"/>
          </p:nvPr>
        </p:nvPicPr>
        <p:blipFill>
          <a:blip r:embed="rId3" cstate="screen"/>
          <a:stretch>
            <a:fillRect/>
          </a:stretch>
        </p:blipFill>
        <p:spPr>
          <a:xfrm>
            <a:off x="5286382" y="2060848"/>
            <a:ext cx="3111618" cy="44644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246209">
            <a:off x="645537" y="367799"/>
            <a:ext cx="785818" cy="615213"/>
          </a:xfrm>
          <a:prstGeom prst="rect">
            <a:avLst/>
          </a:prstGeom>
        </p:spPr>
      </p:pic>
      <p:pic>
        <p:nvPicPr>
          <p:cNvPr id="10" name="Рисунок 9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268126">
            <a:off x="191989" y="4198052"/>
            <a:ext cx="785818" cy="615213"/>
          </a:xfrm>
          <a:prstGeom prst="rect">
            <a:avLst/>
          </a:prstGeom>
        </p:spPr>
      </p:pic>
      <p:pic>
        <p:nvPicPr>
          <p:cNvPr id="11" name="Рисунок 10" descr="MajaAni1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347863" y="188640"/>
            <a:ext cx="5982203" cy="1296144"/>
          </a:xfrm>
          <a:prstGeom prst="rect">
            <a:avLst/>
          </a:prstGeom>
        </p:spPr>
      </p:pic>
      <p:pic>
        <p:nvPicPr>
          <p:cNvPr id="12" name="Рисунок 11" descr="67050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779912" y="5023252"/>
            <a:ext cx="1880617" cy="1834748"/>
          </a:xfrm>
          <a:prstGeom prst="rect">
            <a:avLst/>
          </a:prstGeom>
        </p:spPr>
      </p:pic>
      <p:pic>
        <p:nvPicPr>
          <p:cNvPr id="13" name="Рисунок 12" descr="15rzb88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726342">
            <a:off x="2341637" y="1842939"/>
            <a:ext cx="4305300" cy="142875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Наши достижения</a:t>
            </a:r>
            <a:endParaRPr lang="ru-RU" b="1" i="1" u="sng" dirty="0">
              <a:solidFill>
                <a:srgbClr val="0000FF"/>
              </a:solidFill>
            </a:endParaRPr>
          </a:p>
        </p:txBody>
      </p:sp>
      <p:pic>
        <p:nvPicPr>
          <p:cNvPr id="5" name="mnts-sky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51520" y="1052736"/>
            <a:ext cx="3206730" cy="2405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sunflower_j0262344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23528" y="3717032"/>
            <a:ext cx="3207299" cy="2342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4" descr="Изображение 057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571868" y="1071546"/>
            <a:ext cx="1609823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3" name="Picture 7" descr="C:\Users\Admin\Desktop\папка фото к порфолио\IMG_524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71868" y="3714752"/>
            <a:ext cx="2357454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4" name="Picture 8" descr="G:\достижения\Изображение 024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7143768" y="1071546"/>
            <a:ext cx="1714512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6" name="Picture 10" descr="G:\достижения\Изображение 025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286380" y="1071546"/>
            <a:ext cx="1785950" cy="2428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467" name="Picture 11" descr="C:\Users\Admin\Desktop\папка фото к порфолио\IMG_5244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000760" y="3714752"/>
            <a:ext cx="1785950" cy="23574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20230027.gif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6804248" y="5877272"/>
            <a:ext cx="1714500" cy="800100"/>
          </a:xfrm>
          <a:prstGeom prst="rect">
            <a:avLst/>
          </a:prstGeom>
        </p:spPr>
      </p:pic>
      <p:pic>
        <p:nvPicPr>
          <p:cNvPr id="14" name="Рисунок 13" descr="13949713311872.gif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 rot="4426633">
            <a:off x="824983" y="4597903"/>
            <a:ext cx="2057658" cy="1988840"/>
          </a:xfrm>
          <a:prstGeom prst="rect">
            <a:avLst/>
          </a:prstGeom>
        </p:spPr>
      </p:pic>
      <p:pic>
        <p:nvPicPr>
          <p:cNvPr id="17" name="Рисунок 16" descr="67050.gif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7236296" y="0"/>
            <a:ext cx="1543388" cy="1505744"/>
          </a:xfrm>
          <a:prstGeom prst="rect">
            <a:avLst/>
          </a:prstGeom>
        </p:spPr>
      </p:pic>
      <p:pic>
        <p:nvPicPr>
          <p:cNvPr id="15" name="Рисунок 14" descr="1CaygR1Npk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467544" y="0"/>
            <a:ext cx="1944216" cy="2013901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764704"/>
            <a:ext cx="4104456" cy="5184576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Воспитатель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err="1" smtClean="0">
                <a:solidFill>
                  <a:srgbClr val="0000FF"/>
                </a:solidFill>
                <a:effectLst/>
              </a:rPr>
              <a:t>Ерошенко</a:t>
            </a: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 Марина Александровна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Образование</a:t>
            </a:r>
            <a:r>
              <a:rPr lang="en-US" sz="2200" b="1" i="1" u="sng" dirty="0" smtClean="0">
                <a:solidFill>
                  <a:srgbClr val="0000FF"/>
                </a:solidFill>
                <a:effectLst/>
              </a:rPr>
              <a:t>:</a:t>
            </a: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высшее;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Специальность</a:t>
            </a:r>
            <a:r>
              <a:rPr lang="en-US" sz="2200" b="1" i="1" u="sng" dirty="0" smtClean="0">
                <a:solidFill>
                  <a:srgbClr val="0000FF"/>
                </a:solidFill>
                <a:effectLst/>
              </a:rPr>
              <a:t>:</a:t>
            </a: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 « Менеджмент организации».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Курсы повышения квалификации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 по программе «Дошкольное образование»,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по программе «Актуальные проблемы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 работы педагога-психолога в ДОУ»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Общий стаж работы на 01.12.2015г. -8лет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>Стаж работы в должности воспитателя на 01.12.2015г.-8лет.</a:t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2200" b="1" i="1" u="sng" dirty="0" smtClean="0">
                <a:solidFill>
                  <a:srgbClr val="0000FF"/>
                </a:solidFill>
                <a:effectLst/>
              </a:rPr>
              <a:t/>
            </a:r>
            <a:br>
              <a:rPr lang="ru-RU" sz="2200" b="1" i="1" u="sng" dirty="0" smtClean="0">
                <a:solidFill>
                  <a:srgbClr val="0000FF"/>
                </a:solidFill>
                <a:effectLst/>
              </a:rPr>
            </a:br>
            <a:r>
              <a:rPr lang="ru-RU" sz="1800" b="1" i="1" u="sng" dirty="0" smtClean="0">
                <a:solidFill>
                  <a:srgbClr val="0000FF"/>
                </a:solidFill>
                <a:effectLst/>
              </a:rPr>
              <a:t/>
            </a:r>
            <a:br>
              <a:rPr lang="ru-RU" sz="1800" b="1" i="1" u="sng" dirty="0" smtClean="0">
                <a:solidFill>
                  <a:srgbClr val="0000FF"/>
                </a:solidFill>
                <a:effectLst/>
              </a:rPr>
            </a:br>
            <a:endParaRPr lang="ru-RU" sz="1800" b="1" i="1" u="sng" dirty="0">
              <a:solidFill>
                <a:srgbClr val="0000FF"/>
              </a:solidFill>
              <a:effectLst/>
            </a:endParaRPr>
          </a:p>
        </p:txBody>
      </p:sp>
      <p:pic>
        <p:nvPicPr>
          <p:cNvPr id="5" name="Рисунок 4" descr="DSC_098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188640"/>
            <a:ext cx="2574032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Изображение 03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255175" y="188640"/>
            <a:ext cx="1888825" cy="2599911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Содержимое 5" descr="Изображение 05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020272" y="1052736"/>
            <a:ext cx="1728192" cy="2455852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Изображение 03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0800000">
            <a:off x="6732240" y="1988840"/>
            <a:ext cx="2066891" cy="284501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lady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151043">
            <a:off x="101998" y="4223743"/>
            <a:ext cx="2917404" cy="2104962"/>
          </a:xfrm>
          <a:prstGeom prst="rect">
            <a:avLst/>
          </a:prstGeom>
        </p:spPr>
      </p:pic>
      <p:pic>
        <p:nvPicPr>
          <p:cNvPr id="10" name="Рисунок 9" descr="MajaAni1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259632" y="1340768"/>
            <a:ext cx="3323446" cy="720080"/>
          </a:xfrm>
          <a:prstGeom prst="rect">
            <a:avLst/>
          </a:prstGeom>
        </p:spPr>
      </p:pic>
      <p:pic>
        <p:nvPicPr>
          <p:cNvPr id="11" name="Рисунок 10" descr="13949713311872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3635896" y="4869160"/>
            <a:ext cx="2057658" cy="1988840"/>
          </a:xfrm>
          <a:prstGeom prst="rect">
            <a:avLst/>
          </a:prstGeom>
        </p:spPr>
      </p:pic>
      <p:pic>
        <p:nvPicPr>
          <p:cNvPr id="12" name="Рисунок 11" descr="67050.gif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1835696" y="2996952"/>
            <a:ext cx="1288351" cy="1256928"/>
          </a:xfrm>
          <a:prstGeom prst="rect">
            <a:avLst/>
          </a:prstGeom>
        </p:spPr>
      </p:pic>
      <p:pic>
        <p:nvPicPr>
          <p:cNvPr id="13" name="Рисунок 12" descr="12472965.gif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5724128" y="620688"/>
            <a:ext cx="1445146" cy="1156117"/>
          </a:xfrm>
          <a:prstGeom prst="rect">
            <a:avLst/>
          </a:prstGeom>
        </p:spPr>
      </p:pic>
      <p:pic>
        <p:nvPicPr>
          <p:cNvPr id="14" name="Рисунок 13" descr="0_85bdb_e48697f6_S.gif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5940152" y="5013176"/>
            <a:ext cx="2387674" cy="1528111"/>
          </a:xfrm>
          <a:prstGeom prst="rect">
            <a:avLst/>
          </a:prstGeom>
        </p:spPr>
      </p:pic>
      <p:pic>
        <p:nvPicPr>
          <p:cNvPr id="15" name="Рисунок 14" descr="Изображение 032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6444208" y="2996952"/>
            <a:ext cx="1706451" cy="234888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Изображение 031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6372200" y="4321052"/>
            <a:ext cx="1843082" cy="2536948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Изображение 034.jpg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7300918" y="4005064"/>
            <a:ext cx="1843082" cy="2536948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Admin\Desktop\папка фото к порфолио\IMG_524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732240" y="116632"/>
            <a:ext cx="2248810" cy="2827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8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917" name="Picture 5" descr="C:\Users\Admin\Desktop\DSC_1655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4282" y="1142984"/>
            <a:ext cx="2286016" cy="3643338"/>
          </a:xfrm>
          <a:prstGeom prst="roundRect">
            <a:avLst>
              <a:gd name="adj" fmla="val 16667"/>
            </a:avLst>
          </a:prstGeom>
          <a:ln>
            <a:solidFill>
              <a:srgbClr val="0000FF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919" name="Picture 7" descr="C:\Users\Admin\Desktop\DSC_165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588224" y="764704"/>
            <a:ext cx="2357454" cy="35361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8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714348" y="214290"/>
            <a:ext cx="5715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u="sng" dirty="0" smtClean="0">
                <a:solidFill>
                  <a:schemeClr val="accent4">
                    <a:lumMod val="50000"/>
                  </a:schemeClr>
                </a:solidFill>
              </a:rPr>
              <a:t>Воспитатель </a:t>
            </a:r>
          </a:p>
          <a:p>
            <a:r>
              <a:rPr lang="ru-RU" sz="2800" b="1" u="sng" dirty="0" smtClean="0">
                <a:solidFill>
                  <a:schemeClr val="accent4">
                    <a:lumMod val="50000"/>
                  </a:schemeClr>
                </a:solidFill>
              </a:rPr>
              <a:t>Михайлова Ольга Владимировна</a:t>
            </a:r>
            <a:endParaRPr lang="ru-RU" sz="2800" b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8918" name="Picture 6" descr="C:\Users\Admin\Desktop\DSC_1649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444208" y="1772816"/>
            <a:ext cx="2432377" cy="32861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571736" y="1142984"/>
            <a:ext cx="37147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Образование - </a:t>
            </a:r>
            <a:r>
              <a:rPr lang="ru-RU" sz="2000" b="1" u="sng" dirty="0" err="1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средне-профессиольное</a:t>
            </a:r>
            <a: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;</a:t>
            </a:r>
            <a:b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Квалификация - воспитатель детей дошкольного возраста, руководитель физического воспитания</a:t>
            </a:r>
            <a:b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Специальность - дошкольное образование;</a:t>
            </a:r>
            <a:b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Общий стаж на 01.12.2015 года 15-  лет;</a:t>
            </a:r>
            <a:b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</a:br>
            <a:r>
              <a:rPr lang="ru-RU" sz="2000" b="1" u="sng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Стаж в должности воспитателя на 01.12.2015 года – 5 лет;</a:t>
            </a:r>
            <a:endParaRPr lang="ru-RU" sz="2000" dirty="0"/>
          </a:p>
        </p:txBody>
      </p:sp>
      <p:pic>
        <p:nvPicPr>
          <p:cNvPr id="10" name="Рисунок 9" descr="Изображение 032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6372200" y="2708920"/>
            <a:ext cx="2304256" cy="31717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MajaAni1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916714" y="0"/>
            <a:ext cx="2864714" cy="620688"/>
          </a:xfrm>
          <a:prstGeom prst="rect">
            <a:avLst/>
          </a:prstGeom>
        </p:spPr>
      </p:pic>
      <p:pic>
        <p:nvPicPr>
          <p:cNvPr id="12" name="Рисунок 11" descr="20230027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720564">
            <a:off x="2930631" y="5519482"/>
            <a:ext cx="1714500" cy="800100"/>
          </a:xfrm>
          <a:prstGeom prst="rect">
            <a:avLst/>
          </a:prstGeom>
        </p:spPr>
      </p:pic>
      <p:pic>
        <p:nvPicPr>
          <p:cNvPr id="15" name="Рисунок 14" descr="67050.gif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 rot="4158260">
            <a:off x="395536" y="-99392"/>
            <a:ext cx="1304553" cy="1272735"/>
          </a:xfrm>
          <a:prstGeom prst="rect">
            <a:avLst/>
          </a:prstGeom>
        </p:spPr>
      </p:pic>
      <p:pic>
        <p:nvPicPr>
          <p:cNvPr id="14" name="Рисунок 13" descr="бабочка gif.gif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539552" y="5157192"/>
            <a:ext cx="1857375" cy="1485900"/>
          </a:xfrm>
          <a:prstGeom prst="rect">
            <a:avLst/>
          </a:prstGeom>
        </p:spPr>
      </p:pic>
      <p:pic>
        <p:nvPicPr>
          <p:cNvPr id="18" name="Рисунок 17" descr="Изображение 033 (2)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6300192" y="3983610"/>
            <a:ext cx="2088232" cy="287439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13949713311872.gif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5148064" y="5085184"/>
            <a:ext cx="2057658" cy="198884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G:\достижения\Изображение 026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1772816"/>
            <a:ext cx="2714644" cy="4143404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9939" name="Picture 3" descr="G:\достижения\Изображение 02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75856" y="1916832"/>
            <a:ext cx="2714644" cy="4500594"/>
          </a:xfrm>
          <a:prstGeom prst="rect">
            <a:avLst/>
          </a:prstGeom>
          <a:ln w="127000" cap="sq">
            <a:solidFill>
              <a:srgbClr val="0000F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9940" name="Picture 4" descr="G:\достижения\Изображение 02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00192" y="1556792"/>
            <a:ext cx="2697170" cy="4214842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14283" y="142852"/>
            <a:ext cx="86439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Награждение почетными грамотами и приветственным адресом  от главы администрации </a:t>
            </a:r>
            <a:r>
              <a:rPr lang="ru-RU" sz="2800" b="1" i="1" u="sng" dirty="0" err="1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Матвеево-Курганского</a:t>
            </a:r>
            <a:r>
              <a:rPr lang="ru-RU" sz="2800" b="1" i="1" u="sng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района</a:t>
            </a:r>
            <a:endParaRPr lang="ru-RU" sz="2800" b="1" i="1" u="sng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Рисунок 5" descr="MajaAni1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419872" y="1916832"/>
            <a:ext cx="2857500" cy="619125"/>
          </a:xfrm>
          <a:prstGeom prst="rect">
            <a:avLst/>
          </a:prstGeom>
        </p:spPr>
      </p:pic>
      <p:pic>
        <p:nvPicPr>
          <p:cNvPr id="8" name="Рисунок 7" descr="20230027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7092280" y="5877272"/>
            <a:ext cx="1714500" cy="800100"/>
          </a:xfrm>
          <a:prstGeom prst="rect">
            <a:avLst/>
          </a:prstGeom>
        </p:spPr>
      </p:pic>
      <p:pic>
        <p:nvPicPr>
          <p:cNvPr id="9" name="Рисунок 8" descr="13949713311872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4650160">
            <a:off x="251520" y="0"/>
            <a:ext cx="2057658" cy="1988840"/>
          </a:xfrm>
          <a:prstGeom prst="rect">
            <a:avLst/>
          </a:prstGeom>
        </p:spPr>
      </p:pic>
      <p:pic>
        <p:nvPicPr>
          <p:cNvPr id="10" name="Рисунок 9" descr="f04670389370f3e79080914dd347c8e3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427984" y="5476908"/>
            <a:ext cx="1207021" cy="98171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Узкие специалисты</a:t>
            </a:r>
            <a:r>
              <a:rPr lang="en-US" b="1" i="1" u="sng" dirty="0" smtClean="0">
                <a:solidFill>
                  <a:srgbClr val="0000FF"/>
                </a:solidFill>
              </a:rPr>
              <a:t>:</a:t>
            </a:r>
            <a:endParaRPr lang="ru-RU" b="1" i="1" u="sng" dirty="0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4040188" cy="63976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Музыкальный руководитель</a:t>
            </a:r>
            <a:r>
              <a:rPr lang="en-US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:</a:t>
            </a:r>
          </a:p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Палий Елена Васильевна.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Содержимое 6" descr="k2.png"/>
          <p:cNvPicPr>
            <a:picLocks noGrp="1" noChangeAspect="1"/>
          </p:cNvPicPr>
          <p:nvPr>
            <p:ph sz="half" idx="2"/>
          </p:nvPr>
        </p:nvPicPr>
        <p:blipFill>
          <a:blip r:embed="rId2" cstate="screen"/>
          <a:stretch>
            <a:fillRect/>
          </a:stretch>
        </p:blipFill>
        <p:spPr>
          <a:xfrm>
            <a:off x="755576" y="2204864"/>
            <a:ext cx="2967602" cy="42578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FF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427984" y="1268760"/>
            <a:ext cx="4041775" cy="63976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Педагог психолог</a:t>
            </a:r>
            <a:r>
              <a:rPr lang="en-US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:</a:t>
            </a:r>
            <a:endParaRPr lang="ru-RU" dirty="0" smtClean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dirty="0" err="1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Ерошенко</a:t>
            </a:r>
            <a:r>
              <a:rPr lang="ru-RU" dirty="0" smtClean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 Марина Александровна.</a:t>
            </a:r>
            <a:endParaRPr lang="ru-RU" dirty="0"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" name="Содержимое 7" descr="image.jpg"/>
          <p:cNvPicPr>
            <a:picLocks noGrp="1" noChangeAspect="1"/>
          </p:cNvPicPr>
          <p:nvPr>
            <p:ph sz="quarter" idx="4"/>
          </p:nvPr>
        </p:nvPicPr>
        <p:blipFill>
          <a:blip r:embed="rId3" cstate="screen"/>
          <a:stretch>
            <a:fillRect/>
          </a:stretch>
        </p:blipFill>
        <p:spPr>
          <a:xfrm>
            <a:off x="4427984" y="2708920"/>
            <a:ext cx="4423072" cy="3317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CC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246209">
            <a:off x="645536" y="439806"/>
            <a:ext cx="785818" cy="615213"/>
          </a:xfrm>
          <a:prstGeom prst="rect">
            <a:avLst/>
          </a:prstGeom>
        </p:spPr>
      </p:pic>
      <p:pic>
        <p:nvPicPr>
          <p:cNvPr id="10" name="Рисунок 9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351856">
            <a:off x="7468191" y="603749"/>
            <a:ext cx="785818" cy="615213"/>
          </a:xfrm>
          <a:prstGeom prst="rect">
            <a:avLst/>
          </a:prstGeom>
        </p:spPr>
      </p:pic>
      <p:pic>
        <p:nvPicPr>
          <p:cNvPr id="11" name="Рисунок 10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246209">
            <a:off x="8062361" y="1951975"/>
            <a:ext cx="785818" cy="615213"/>
          </a:xfrm>
          <a:prstGeom prst="rect">
            <a:avLst/>
          </a:prstGeom>
        </p:spPr>
      </p:pic>
      <p:pic>
        <p:nvPicPr>
          <p:cNvPr id="12" name="Рисунок 11" descr="20230027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092280" y="6057900"/>
            <a:ext cx="1714500" cy="800100"/>
          </a:xfrm>
          <a:prstGeom prst="rect">
            <a:avLst/>
          </a:prstGeom>
        </p:spPr>
      </p:pic>
      <p:pic>
        <p:nvPicPr>
          <p:cNvPr id="14" name="Рисунок 13" descr="MajaAni1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707904" y="0"/>
            <a:ext cx="3301290" cy="715279"/>
          </a:xfrm>
          <a:prstGeom prst="rect">
            <a:avLst/>
          </a:prstGeom>
        </p:spPr>
      </p:pic>
      <p:pic>
        <p:nvPicPr>
          <p:cNvPr id="13" name="Рисунок 12" descr="67050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419872" y="4180231"/>
            <a:ext cx="2744713" cy="2677769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algn="l"/>
            <a:r>
              <a:rPr lang="ru-RU" i="1" u="sng" dirty="0" smtClean="0">
                <a:solidFill>
                  <a:srgbClr val="0000FF"/>
                </a:solidFill>
              </a:rPr>
              <a:t>Наш повар!</a:t>
            </a:r>
            <a:endParaRPr lang="ru-RU" i="1" u="sng" dirty="0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556792"/>
            <a:ext cx="4040188" cy="6397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n>
                  <a:solidFill>
                    <a:srgbClr val="0000FF"/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Кондратенко Светлана Георгиевна.</a:t>
            </a:r>
            <a:endParaRPr lang="ru-RU" dirty="0">
              <a:ln>
                <a:solidFill>
                  <a:srgbClr val="0000FF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" name="Содержимое 7" descr="Nx89x7uZmZI.jpg"/>
          <p:cNvPicPr>
            <a:picLocks noGrp="1" noChangeAspect="1"/>
          </p:cNvPicPr>
          <p:nvPr>
            <p:ph sz="quarter" idx="4"/>
          </p:nvPr>
        </p:nvPicPr>
        <p:blipFill>
          <a:blip r:embed="rId2" cstate="screen"/>
          <a:stretch>
            <a:fillRect/>
          </a:stretch>
        </p:blipFill>
        <p:spPr>
          <a:xfrm>
            <a:off x="5327576" y="1196752"/>
            <a:ext cx="3712372" cy="5138232"/>
          </a:xfrm>
        </p:spPr>
      </p:pic>
      <p:pic>
        <p:nvPicPr>
          <p:cNvPr id="12" name="Содержимое 11" descr="13949713311872.gif"/>
          <p:cNvPicPr>
            <a:picLocks noGrp="1" noChangeAspect="1"/>
          </p:cNvPicPr>
          <p:nvPr>
            <p:ph sz="half" idx="2"/>
          </p:nvPr>
        </p:nvPicPr>
        <p:blipFill>
          <a:blip r:embed="rId3" cstate="screen"/>
          <a:stretch>
            <a:fillRect/>
          </a:stretch>
        </p:blipFill>
        <p:spPr>
          <a:xfrm>
            <a:off x="719137" y="2865438"/>
            <a:ext cx="2847975" cy="2752725"/>
          </a:xfrm>
        </p:spPr>
      </p:pic>
      <p:pic>
        <p:nvPicPr>
          <p:cNvPr id="1026" name="Picture 2" descr="C:\Users\Admin\Desktop\DSC_163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9552" y="2276872"/>
            <a:ext cx="3071834" cy="42148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CC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9246209">
            <a:off x="3885897" y="4904302"/>
            <a:ext cx="785818" cy="615213"/>
          </a:xfrm>
          <a:prstGeom prst="rect">
            <a:avLst/>
          </a:prstGeom>
        </p:spPr>
      </p:pic>
      <p:pic>
        <p:nvPicPr>
          <p:cNvPr id="9" name="Рисунок 8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474881">
            <a:off x="4317276" y="2315580"/>
            <a:ext cx="785818" cy="615213"/>
          </a:xfrm>
          <a:prstGeom prst="rect">
            <a:avLst/>
          </a:prstGeom>
        </p:spPr>
      </p:pic>
      <p:pic>
        <p:nvPicPr>
          <p:cNvPr id="13" name="Рисунок 12" descr="13949713311872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3689520">
            <a:off x="5004048" y="4293096"/>
            <a:ext cx="1640011" cy="1585161"/>
          </a:xfrm>
          <a:prstGeom prst="rect">
            <a:avLst/>
          </a:prstGeom>
        </p:spPr>
      </p:pic>
      <p:pic>
        <p:nvPicPr>
          <p:cNvPr id="11" name="Рисунок 10" descr="butterfly15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835696" y="404664"/>
            <a:ext cx="7127482" cy="1221854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0000FF"/>
                </a:solidFill>
              </a:rPr>
              <a:t>Младшие воспитатели</a:t>
            </a:r>
            <a:r>
              <a:rPr lang="en-US" b="1" i="1" u="sng" dirty="0" smtClean="0">
                <a:solidFill>
                  <a:srgbClr val="0000FF"/>
                </a:solidFill>
              </a:rPr>
              <a:t>:</a:t>
            </a:r>
            <a:endParaRPr lang="ru-RU" b="1" i="1" u="sng" dirty="0">
              <a:solidFill>
                <a:srgbClr val="0000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Печеная</a:t>
            </a:r>
          </a:p>
          <a:p>
            <a:r>
              <a:rPr lang="ru-RU" dirty="0" smtClean="0"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Наталья Анатольевна.</a:t>
            </a:r>
            <a:endParaRPr lang="ru-RU" dirty="0"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Прокопенко Ирина Викторовна.</a:t>
            </a:r>
            <a:endParaRPr lang="ru-RU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Picture 3" descr="C:\Users\Admin\Desktop\DSC_16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43608" y="2420888"/>
            <a:ext cx="2911052" cy="3951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2" descr="C:\Users\Admin\Desktop\DSC_164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screen"/>
          <a:srcRect t="-1696"/>
          <a:stretch>
            <a:fillRect/>
          </a:stretch>
        </p:blipFill>
        <p:spPr bwMode="auto">
          <a:xfrm>
            <a:off x="5292080" y="2348880"/>
            <a:ext cx="2765444" cy="39512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246209">
            <a:off x="645536" y="439806"/>
            <a:ext cx="785818" cy="615213"/>
          </a:xfrm>
          <a:prstGeom prst="rect">
            <a:avLst/>
          </a:prstGeom>
        </p:spPr>
      </p:pic>
      <p:pic>
        <p:nvPicPr>
          <p:cNvPr id="10" name="Рисунок 9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502158">
            <a:off x="3820500" y="1682713"/>
            <a:ext cx="785818" cy="615213"/>
          </a:xfrm>
          <a:prstGeom prst="rect">
            <a:avLst/>
          </a:prstGeom>
        </p:spPr>
      </p:pic>
      <p:pic>
        <p:nvPicPr>
          <p:cNvPr id="11" name="Рисунок 10" descr="5611375_kpvqs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927718">
            <a:off x="8252196" y="1015871"/>
            <a:ext cx="785818" cy="615213"/>
          </a:xfrm>
          <a:prstGeom prst="rect">
            <a:avLst/>
          </a:prstGeom>
        </p:spPr>
      </p:pic>
      <p:pic>
        <p:nvPicPr>
          <p:cNvPr id="14" name="Рисунок 13" descr="20230027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092280" y="5877272"/>
            <a:ext cx="1714500" cy="800100"/>
          </a:xfrm>
          <a:prstGeom prst="rect">
            <a:avLst/>
          </a:prstGeom>
        </p:spPr>
      </p:pic>
      <p:pic>
        <p:nvPicPr>
          <p:cNvPr id="15" name="Рисунок 14" descr="MajaAni1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579494" y="0"/>
            <a:ext cx="3861748" cy="836712"/>
          </a:xfrm>
          <a:prstGeom prst="rect">
            <a:avLst/>
          </a:prstGeom>
        </p:spPr>
      </p:pic>
      <p:pic>
        <p:nvPicPr>
          <p:cNvPr id="16" name="Рисунок 15" descr="13949713311872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491880" y="3717032"/>
            <a:ext cx="2057658" cy="1988840"/>
          </a:xfrm>
          <a:prstGeom prst="rect">
            <a:avLst/>
          </a:prstGeom>
        </p:spPr>
      </p:pic>
      <p:pic>
        <p:nvPicPr>
          <p:cNvPr id="17" name="Рисунок 16" descr="67050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804248" y="836712"/>
            <a:ext cx="1288351" cy="1256928"/>
          </a:xfrm>
          <a:prstGeom prst="rect">
            <a:avLst/>
          </a:prstGeom>
        </p:spPr>
      </p:pic>
      <p:pic>
        <p:nvPicPr>
          <p:cNvPr id="18" name="Рисунок 17" descr="67050.gif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 rot="4155930">
            <a:off x="112646" y="3341926"/>
            <a:ext cx="845502" cy="82488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4474840" cy="57606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n>
                  <a:solidFill>
                    <a:srgbClr val="0000FF"/>
                  </a:solidFill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Наша группа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HZy1MPO0F0k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620688"/>
            <a:ext cx="4680520" cy="3307567"/>
          </a:xfrm>
          <a:prstGeom prst="rect">
            <a:avLst/>
          </a:prstGeom>
        </p:spPr>
      </p:pic>
      <p:pic>
        <p:nvPicPr>
          <p:cNvPr id="5" name="Рисунок 4" descr="SAM_377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004048" y="3645024"/>
            <a:ext cx="3816424" cy="28623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SAM_3659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220072" y="674694"/>
            <a:ext cx="3491880" cy="26189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0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 descr="IMG_20151012_16295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55576" y="3789040"/>
            <a:ext cx="3672408" cy="27543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497CE1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 descr="MajaAni1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752612" y="0"/>
            <a:ext cx="5523469" cy="1196752"/>
          </a:xfrm>
          <a:prstGeom prst="rect">
            <a:avLst/>
          </a:prstGeom>
        </p:spPr>
      </p:pic>
      <p:pic>
        <p:nvPicPr>
          <p:cNvPr id="9" name="Рисунок 8" descr="b69063a9ae20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23528" y="5229200"/>
            <a:ext cx="1728192" cy="1821248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4824536" cy="2506290"/>
          </a:xfrm>
        </p:spPr>
        <p:txBody>
          <a:bodyPr>
            <a:noAutofit/>
          </a:bodyPr>
          <a:lstStyle/>
          <a:p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Развивающая среда.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Развивающая среда в группе построена с 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учетом возрастных особенностей и 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интересов детей, что способствует 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реализации потребностей в умственной, 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творческой и физической 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самостоятельной деятельности. 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Обучающий и предметно-развивающий 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  <a:t>материал постоянно пополняется.</a:t>
            </a:r>
            <a:br>
              <a:rPr lang="ru-RU" sz="2000" i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000" dirty="0"/>
          </a:p>
        </p:txBody>
      </p:sp>
      <p:pic>
        <p:nvPicPr>
          <p:cNvPr id="3" name="Рисунок 2" descr="SAM_279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67544" y="3284984"/>
            <a:ext cx="4357686" cy="3268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C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 descr="SAM_278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220072" y="1772816"/>
            <a:ext cx="3482585" cy="4643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0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Sonne-0016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5580112" y="0"/>
            <a:ext cx="1428750" cy="1381125"/>
          </a:xfrm>
          <a:prstGeom prst="rect">
            <a:avLst/>
          </a:prstGeom>
        </p:spPr>
      </p:pic>
      <p:pic>
        <p:nvPicPr>
          <p:cNvPr id="7" name="Рисунок 6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9246209">
            <a:off x="285497" y="1447919"/>
            <a:ext cx="785818" cy="615213"/>
          </a:xfrm>
          <a:prstGeom prst="rect">
            <a:avLst/>
          </a:prstGeom>
        </p:spPr>
      </p:pic>
      <p:pic>
        <p:nvPicPr>
          <p:cNvPr id="8" name="Рисунок 7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633412">
            <a:off x="7414289" y="583823"/>
            <a:ext cx="785818" cy="615213"/>
          </a:xfrm>
          <a:prstGeom prst="rect">
            <a:avLst/>
          </a:prstGeom>
        </p:spPr>
      </p:pic>
      <p:pic>
        <p:nvPicPr>
          <p:cNvPr id="9" name="Рисунок 8" descr="13949713311872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076056" y="4869160"/>
            <a:ext cx="2057658" cy="1988840"/>
          </a:xfrm>
          <a:prstGeom prst="rect">
            <a:avLst/>
          </a:prstGeom>
        </p:spPr>
      </p:pic>
      <p:pic>
        <p:nvPicPr>
          <p:cNvPr id="10" name="Рисунок 9" descr="0_85bdb_e48697f6_S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83568" y="4653136"/>
            <a:ext cx="2666388" cy="1706488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77072"/>
            <a:ext cx="7941568" cy="710952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C00000"/>
                </a:solidFill>
              </a:rPr>
              <a:t>РАЗВИВАЮЩАЯ СРЕДА</a:t>
            </a:r>
            <a:endParaRPr lang="ru-RU" b="1" i="1" u="sng" dirty="0">
              <a:solidFill>
                <a:srgbClr val="C00000"/>
              </a:solidFill>
            </a:endParaRPr>
          </a:p>
        </p:txBody>
      </p:sp>
      <p:pic>
        <p:nvPicPr>
          <p:cNvPr id="3" name="Picture 2" descr="C:\Users\Сеня\Desktop\ФОТО\SAM_1734.JPG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179512" y="116632"/>
            <a:ext cx="3000396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C:\Users\Сеня\Desktop\ФОТО\Папка-фото\Фото-0018.jpg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3347864" y="116632"/>
            <a:ext cx="2946817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SAM_278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444208" y="116632"/>
            <a:ext cx="2625347" cy="4000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SAM_2791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57158" y="4786322"/>
            <a:ext cx="2571768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SAM_2790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419872" y="4725144"/>
            <a:ext cx="2643206" cy="1982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Фото-0027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372200" y="4725144"/>
            <a:ext cx="2571752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MajaAni1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83567" y="3861048"/>
            <a:ext cx="5982205" cy="1296144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u="sng" dirty="0" smtClean="0">
                <a:solidFill>
                  <a:srgbClr val="0000FF"/>
                </a:solidFill>
              </a:rPr>
              <a:t>Музыкальное занятие.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</a:rPr>
              <a:t>Наши детишки уже с юных лет Музыку чувствуют и понимают,</a:t>
            </a:r>
          </a:p>
          <a:p>
            <a:r>
              <a:rPr lang="ru-RU" sz="2000" b="1" i="1" dirty="0" smtClean="0">
                <a:solidFill>
                  <a:srgbClr val="C00000"/>
                </a:solidFill>
              </a:rPr>
              <a:t> Лихо они за куплетом куплет</a:t>
            </a:r>
          </a:p>
          <a:p>
            <a:r>
              <a:rPr lang="ru-RU" sz="2000" b="1" i="1" dirty="0" smtClean="0">
                <a:solidFill>
                  <a:srgbClr val="C00000"/>
                </a:solidFill>
              </a:rPr>
              <a:t> Дома, на улице все распевают. </a:t>
            </a:r>
          </a:p>
          <a:p>
            <a:r>
              <a:rPr lang="ru-RU" sz="2000" b="1" i="1" dirty="0" smtClean="0">
                <a:solidFill>
                  <a:srgbClr val="C00000"/>
                </a:solidFill>
              </a:rPr>
              <a:t>Мы благодарны за деток своих,</a:t>
            </a:r>
          </a:p>
          <a:p>
            <a:r>
              <a:rPr lang="ru-RU" sz="2000" b="1" i="1" dirty="0" smtClean="0">
                <a:solidFill>
                  <a:srgbClr val="C00000"/>
                </a:solidFill>
              </a:rPr>
              <a:t> С миром прекрасного Вы их сдружили,</a:t>
            </a:r>
          </a:p>
          <a:p>
            <a:r>
              <a:rPr lang="ru-RU" sz="2000" b="1" i="1" dirty="0" smtClean="0">
                <a:solidFill>
                  <a:srgbClr val="C00000"/>
                </a:solidFill>
              </a:rPr>
              <a:t> В мир этот чудный ввели нежно их, Песни красивые петь научили. </a:t>
            </a:r>
            <a:br>
              <a:rPr lang="ru-RU" sz="2000" b="1" i="1" dirty="0" smtClean="0">
                <a:solidFill>
                  <a:srgbClr val="C00000"/>
                </a:solidFill>
              </a:rPr>
            </a:br>
            <a:r>
              <a:rPr lang="ru-RU" sz="2000" b="1" i="1" dirty="0" smtClean="0">
                <a:solidFill>
                  <a:srgbClr val="C00000"/>
                </a:solidFill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</a:rPr>
            </a:br>
            <a:endParaRPr lang="ru-RU" sz="2000" b="1" i="1" dirty="0">
              <a:solidFill>
                <a:srgbClr val="C00000"/>
              </a:solidFill>
            </a:endParaRPr>
          </a:p>
        </p:txBody>
      </p:sp>
      <p:pic>
        <p:nvPicPr>
          <p:cNvPr id="5" name="Содержимое 3" descr="IMG_20151013_113021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3707904" y="548680"/>
            <a:ext cx="5111750" cy="38338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lady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359900">
            <a:off x="4607094" y="4663132"/>
            <a:ext cx="3063418" cy="2210314"/>
          </a:xfrm>
          <a:prstGeom prst="rect">
            <a:avLst/>
          </a:prstGeom>
        </p:spPr>
      </p:pic>
      <p:pic>
        <p:nvPicPr>
          <p:cNvPr id="9" name="Рисунок 8" descr="MajaAni1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71600" y="116632"/>
            <a:ext cx="6314548" cy="1368152"/>
          </a:xfrm>
          <a:prstGeom prst="rect">
            <a:avLst/>
          </a:prstGeom>
        </p:spPr>
      </p:pic>
      <p:pic>
        <p:nvPicPr>
          <p:cNvPr id="10" name="Рисунок 9" descr="13949713311872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3834154">
            <a:off x="1691680" y="1412776"/>
            <a:ext cx="2057658" cy="1988840"/>
          </a:xfrm>
          <a:prstGeom prst="rect">
            <a:avLst/>
          </a:prstGeom>
        </p:spPr>
      </p:pic>
      <p:pic>
        <p:nvPicPr>
          <p:cNvPr id="11" name="Рисунок 10" descr="67050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131840" y="3573016"/>
            <a:ext cx="2168649" cy="2115755"/>
          </a:xfrm>
          <a:prstGeom prst="rect">
            <a:avLst/>
          </a:prstGeom>
        </p:spPr>
      </p:pic>
      <p:pic>
        <p:nvPicPr>
          <p:cNvPr id="12" name="Рисунок 11" descr="67050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308304" y="260648"/>
            <a:ext cx="1657392" cy="1616968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SAM_392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72200" y="2492896"/>
            <a:ext cx="2771800" cy="2078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3" name="Рисунок 12" descr="SAM_391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491880" y="908720"/>
            <a:ext cx="2555776" cy="19168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00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i="1" u="sng" dirty="0" smtClean="0">
                <a:solidFill>
                  <a:srgbClr val="FFFF00"/>
                </a:solidFill>
              </a:rPr>
              <a:t>В гостях у психолога!</a:t>
            </a:r>
            <a:endParaRPr lang="ru-RU" sz="3600" i="1" u="sng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b="1" i="1" dirty="0" smtClean="0">
                <a:solidFill>
                  <a:srgbClr val="0000FF"/>
                </a:solidFill>
              </a:rPr>
              <a:t>Чтобы психика ребенка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Не внушала взрослым страх,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Им психолог нужен тонкий,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Подсказать, когда и как, 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Объяснить и то, и это,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Персональный сделать тест,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Дать родителям ответы,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Почему их сын не ест...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Психология - наука,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Непростая, братцы, штука.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Без психолога в наш век</a:t>
            </a:r>
            <a:br>
              <a:rPr lang="ru-RU" sz="1800" b="1" i="1" dirty="0" smtClean="0">
                <a:solidFill>
                  <a:srgbClr val="0000FF"/>
                </a:solidFill>
              </a:rPr>
            </a:br>
            <a:r>
              <a:rPr lang="ru-RU" sz="1800" b="1" i="1" dirty="0" smtClean="0">
                <a:solidFill>
                  <a:srgbClr val="0000FF"/>
                </a:solidFill>
              </a:rPr>
              <a:t>Жить не сможет человек.</a:t>
            </a:r>
          </a:p>
          <a:p>
            <a:endParaRPr lang="ru-RU" sz="1800" b="1" i="1" dirty="0">
              <a:solidFill>
                <a:srgbClr val="0000FF"/>
              </a:solidFill>
            </a:endParaRPr>
          </a:p>
        </p:txBody>
      </p:sp>
      <p:pic>
        <p:nvPicPr>
          <p:cNvPr id="7" name="Рисунок 6" descr="MajaAni1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123728" y="332656"/>
            <a:ext cx="4652823" cy="1008112"/>
          </a:xfrm>
          <a:prstGeom prst="rect">
            <a:avLst/>
          </a:prstGeom>
        </p:spPr>
      </p:pic>
      <p:pic>
        <p:nvPicPr>
          <p:cNvPr id="8" name="Рисунок 7" descr="13949713311872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948264" y="4869160"/>
            <a:ext cx="2057658" cy="1988840"/>
          </a:xfrm>
          <a:prstGeom prst="rect">
            <a:avLst/>
          </a:prstGeom>
        </p:spPr>
      </p:pic>
      <p:pic>
        <p:nvPicPr>
          <p:cNvPr id="11" name="Рисунок 10" descr="SAM_3895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627784" y="3068960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00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2" name="Рисунок 11" descr="SAM_3903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796136" y="404664"/>
            <a:ext cx="2579779" cy="1934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00FF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6" name="Содержимое 15" descr="12472965.gif"/>
          <p:cNvPicPr>
            <a:picLocks noGrp="1" noChangeAspect="1"/>
          </p:cNvPicPr>
          <p:nvPr>
            <p:ph idx="1"/>
          </p:nvPr>
        </p:nvPicPr>
        <p:blipFill>
          <a:blip r:embed="rId8" cstate="screen"/>
          <a:stretch>
            <a:fillRect/>
          </a:stretch>
        </p:blipFill>
        <p:spPr>
          <a:xfrm>
            <a:off x="2123728" y="1556792"/>
            <a:ext cx="2381250" cy="1905000"/>
          </a:xfrm>
        </p:spPr>
      </p:pic>
      <p:pic>
        <p:nvPicPr>
          <p:cNvPr id="17" name="Рисунок 16" descr="бабочка gif.gif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8028384" y="1340768"/>
            <a:ext cx="1353319" cy="1082655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Наши весёлые праздники!</a:t>
            </a:r>
            <a:endParaRPr lang="ru-RU" b="1" i="1" u="sng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 descr="SAM_377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07504" y="764704"/>
            <a:ext cx="3635896" cy="272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SAM_360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707904" y="836712"/>
            <a:ext cx="2808312" cy="1802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AM_3240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857620" y="2571744"/>
            <a:ext cx="2720344" cy="2149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150226_162015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444208" y="836713"/>
            <a:ext cx="2555776" cy="3449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Admin\Desktop\папка фото к порфолио\DSC_0865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3357562"/>
            <a:ext cx="2428860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 descr="C:\Users\Admin\Desktop\IMG_3406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572232" y="4143380"/>
            <a:ext cx="2571768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2" name="Picture 2" descr="C:\Users\Admin\Desktop\IMG_3869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214546" y="4571984"/>
            <a:ext cx="2428892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Admin\Desktop\папка фото к порфолио\DSC_1531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5214950"/>
            <a:ext cx="2357422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Users\Admin\Desktop\папка фото к порфолио\DSC_1561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4500562" y="4714860"/>
            <a:ext cx="214314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Admin\Desktop\папка фото к порфолио\IMG_4714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214546" y="3214686"/>
            <a:ext cx="2032000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MajaAni1.gif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2753508" y="0"/>
            <a:ext cx="6188160" cy="1340768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3024336" cy="720080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Прогулка.</a:t>
            </a:r>
            <a:endParaRPr lang="ru-RU" b="1" i="1" u="sng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 descr="IMG_20141202_115229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79512" y="116632"/>
            <a:ext cx="1923678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20150611_160608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123728" y="764704"/>
            <a:ext cx="1779662" cy="2372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151009_12144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580112" y="188640"/>
            <a:ext cx="1993150" cy="2657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AM_2944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7504" y="2564904"/>
            <a:ext cx="2123728" cy="17927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SAM_3163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779912" y="2132856"/>
            <a:ext cx="1979712" cy="1484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SAM_3145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380312" y="260648"/>
            <a:ext cx="1763688" cy="1322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SAM_3656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3779912" y="836712"/>
            <a:ext cx="1979712" cy="1484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SAM_3777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2195736" y="3068960"/>
            <a:ext cx="1907704" cy="1430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20151110_121259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7436346" y="1484784"/>
            <a:ext cx="1707654" cy="227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Admin\Desktop\папка фото к порфолио\IMG_4394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4214810" y="5000588"/>
            <a:ext cx="2357454" cy="1857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Users\Admin\Desktop\IMG_4951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5715008" y="2643182"/>
            <a:ext cx="1714512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Admin\Desktop\IMG_4949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4214818"/>
            <a:ext cx="2571736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Admin\Desktop\IMG_2659.JPG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2143108" y="4357694"/>
            <a:ext cx="2032000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Admin\Desktop\IMG_2652.JPG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3929058" y="3571876"/>
            <a:ext cx="1928826" cy="152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Admin\Desktop\IMG_2648.JPG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6572232" y="4714860"/>
            <a:ext cx="257176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Admin\Desktop\IMG_3793.JPG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7112000" y="3571876"/>
            <a:ext cx="2032000" cy="1250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MajaAni1.gif"/>
          <p:cNvPicPr>
            <a:picLocks noChangeAspect="1"/>
          </p:cNvPicPr>
          <p:nvPr/>
        </p:nvPicPr>
        <p:blipFill>
          <a:blip r:embed="rId18" cstate="screen"/>
          <a:stretch>
            <a:fillRect/>
          </a:stretch>
        </p:blipFill>
        <p:spPr>
          <a:xfrm>
            <a:off x="5113818" y="0"/>
            <a:ext cx="3529403" cy="764704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Образовательная </a:t>
            </a:r>
            <a:r>
              <a:rPr lang="ru-RU" b="1" i="1" u="sng" dirty="0" err="1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деятельнось</a:t>
            </a:r>
            <a:r>
              <a:rPr lang="ru-RU" b="1" i="1" u="sng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!</a:t>
            </a:r>
            <a:endParaRPr lang="ru-RU" b="1" i="1" u="sng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 descr="SAM_2925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0" y="548680"/>
            <a:ext cx="2771800" cy="207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20151001_11192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699792" y="620688"/>
            <a:ext cx="2304256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20151013_111228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660232" y="692696"/>
            <a:ext cx="2339752" cy="1754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AM_370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732240" y="2420888"/>
            <a:ext cx="2304256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AM_3178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55510" y="2564904"/>
            <a:ext cx="2315750" cy="1736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20151012_161351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004048" y="620688"/>
            <a:ext cx="1656184" cy="2208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20151202_104517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2555776" y="2348880"/>
            <a:ext cx="2555776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Admin\Desktop\папка фото к порфолио\IMG_4615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4214818"/>
            <a:ext cx="2500298" cy="1909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Admin\Desktop\папка фото к порфолио\IMG_4650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6929454" y="4071942"/>
            <a:ext cx="2214546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Admin\Desktop\папка фото к порфолио\IMG_4624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072066" y="2714620"/>
            <a:ext cx="1857388" cy="1607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Admin\Desktop\папка фото к порфолио\IMG_4636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2428860" y="4143380"/>
            <a:ext cx="2643206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Users\Admin\Desktop\папка фото к порфолио\пдд\DSC_1459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5000628" y="4214818"/>
            <a:ext cx="2071702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MajaAni1.gif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1994650" y="5805263"/>
            <a:ext cx="4858786" cy="1052737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ru-RU" b="1" i="1" u="sng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Режимные моменты</a:t>
            </a:r>
            <a:endParaRPr lang="ru-RU" b="1" i="1" u="sng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 descr="IMG_20151012_152943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572000" y="4149080"/>
            <a:ext cx="212372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SAM_3003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051720" y="4149080"/>
            <a:ext cx="2592288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SAM_368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116632"/>
            <a:ext cx="1907704" cy="15027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Admin\Desktop\папка фото к порфолио\DSC_1628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63688" y="764704"/>
            <a:ext cx="1902377" cy="1693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Admin\Desktop\папка фото к порфолио\DSC_1621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635896" y="764704"/>
            <a:ext cx="2000255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Admin\Desktop\папка фото к порфолио\DSC_1630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652120" y="764704"/>
            <a:ext cx="1428728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Admin\Desktop\папка фото к порфолио\IMG_4812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015211" y="116632"/>
            <a:ext cx="2128789" cy="1667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Admin\Desktop\папка фото к порфолио\DSC_1633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0" y="2852936"/>
            <a:ext cx="2414599" cy="178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C:\Users\Admin\Desktop\папка фото к порфолио\IMG_4785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0" y="1412776"/>
            <a:ext cx="1904069" cy="1451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C:\Users\Admin\Desktop\фотоаппарат\IMG_4822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857984" y="1700808"/>
            <a:ext cx="2286016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5" name="Picture 9" descr="C:\Users\Admin\Desktop\флешка\экологическое развитие\IMG_2918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4499992" y="2492896"/>
            <a:ext cx="2071702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IMG_20151204_152047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2051720" y="2420888"/>
            <a:ext cx="2339752" cy="1754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SAM_3825.JPG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6660232" y="3330370"/>
            <a:ext cx="2483768" cy="1862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SAM_2950.JPG"/>
          <p:cNvPicPr>
            <a:picLocks noChangeAspect="1"/>
          </p:cNvPicPr>
          <p:nvPr/>
        </p:nvPicPr>
        <p:blipFill>
          <a:blip r:embed="rId15" cstate="screen"/>
          <a:stretch>
            <a:fillRect/>
          </a:stretch>
        </p:blipFill>
        <p:spPr>
          <a:xfrm>
            <a:off x="0" y="4653136"/>
            <a:ext cx="2075723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SAM_2955.JPG"/>
          <p:cNvPicPr>
            <a:picLocks noChangeAspect="1"/>
          </p:cNvPicPr>
          <p:nvPr/>
        </p:nvPicPr>
        <p:blipFill>
          <a:blip r:embed="rId16" cstate="screen"/>
          <a:stretch>
            <a:fillRect/>
          </a:stretch>
        </p:blipFill>
        <p:spPr>
          <a:xfrm>
            <a:off x="6732240" y="5067182"/>
            <a:ext cx="2099725" cy="1574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MajaAni1.gif"/>
          <p:cNvPicPr>
            <a:picLocks noChangeAspect="1"/>
          </p:cNvPicPr>
          <p:nvPr/>
        </p:nvPicPr>
        <p:blipFill>
          <a:blip r:embed="rId17" cstate="screen"/>
          <a:stretch>
            <a:fillRect/>
          </a:stretch>
        </p:blipFill>
        <p:spPr>
          <a:xfrm>
            <a:off x="4494453" y="6165304"/>
            <a:ext cx="3197058" cy="692696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://static.wixstatic.com/media/f75420_ad8f6b3fb7144a82bbb03b940edda77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Users\Admin\Desktop\папка фото к порфолио\DSC_129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596" y="1000108"/>
            <a:ext cx="4500595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3" descr="C:\Users\Admin\Desktop\папка фото к порфолио\DSC_151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7158" y="3929066"/>
            <a:ext cx="4572032" cy="27146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428596" y="571480"/>
            <a:ext cx="4643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solidFill>
                  <a:srgbClr val="C00000"/>
                </a:solidFill>
                <a:cs typeface="Aharoni" pitchFamily="2" charset="-79"/>
              </a:rPr>
              <a:t>К  нам приезжают спектакли с любимыми сказками</a:t>
            </a:r>
            <a:endParaRPr lang="ru-RU" sz="2400" b="1" i="1" u="sng" dirty="0">
              <a:solidFill>
                <a:srgbClr val="C00000"/>
              </a:solidFill>
              <a:cs typeface="Aharoni" pitchFamily="2" charset="-79"/>
            </a:endParaRPr>
          </a:p>
        </p:txBody>
      </p:sp>
      <p:pic>
        <p:nvPicPr>
          <p:cNvPr id="7" name="Рисунок 6" descr="MajaAni1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852126">
            <a:off x="-307623" y="2158374"/>
            <a:ext cx="5903530" cy="1279098"/>
          </a:xfrm>
          <a:prstGeom prst="rect">
            <a:avLst/>
          </a:prstGeom>
        </p:spPr>
      </p:pic>
    </p:spTree>
  </p:cSld>
  <p:clrMapOvr>
    <a:masterClrMapping/>
  </p:clrMapOvr>
  <p:transition advClick="0" advTm="7000"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357166"/>
            <a:ext cx="3925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0000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Взаимодействие с родителями воспитанников важный  фактор в нашей работе</a:t>
            </a:r>
            <a:endParaRPr lang="ru-RU" sz="2800" b="1" i="1" dirty="0">
              <a:solidFill>
                <a:srgbClr val="0000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8193" name="Picture 1" descr="C:\Users\Admin\Desktop\папка фото к порфолио\DSC_1557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7504" y="2852936"/>
            <a:ext cx="4331520" cy="3312368"/>
          </a:xfrm>
          <a:prstGeom prst="rect">
            <a:avLst/>
          </a:prstGeom>
          <a:ln w="38100" cap="sq">
            <a:solidFill>
              <a:srgbClr val="00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image (1)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188640"/>
            <a:ext cx="4355976" cy="326698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lady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359900">
            <a:off x="5056688" y="3680253"/>
            <a:ext cx="3565304" cy="2572434"/>
          </a:xfrm>
          <a:prstGeom prst="rect">
            <a:avLst/>
          </a:prstGeom>
        </p:spPr>
      </p:pic>
      <p:pic>
        <p:nvPicPr>
          <p:cNvPr id="6" name="Рисунок 5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9246209">
            <a:off x="3611336" y="1836373"/>
            <a:ext cx="785818" cy="615213"/>
          </a:xfrm>
          <a:prstGeom prst="rect">
            <a:avLst/>
          </a:prstGeom>
        </p:spPr>
      </p:pic>
      <p:pic>
        <p:nvPicPr>
          <p:cNvPr id="7" name="Рисунок 6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600028">
            <a:off x="3395312" y="612237"/>
            <a:ext cx="785818" cy="615213"/>
          </a:xfrm>
          <a:prstGeom prst="rect">
            <a:avLst/>
          </a:prstGeom>
        </p:spPr>
      </p:pic>
      <p:pic>
        <p:nvPicPr>
          <p:cNvPr id="8" name="Рисунок 7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600028">
            <a:off x="7139728" y="2772477"/>
            <a:ext cx="785818" cy="615213"/>
          </a:xfrm>
          <a:prstGeom prst="rect">
            <a:avLst/>
          </a:prstGeom>
        </p:spPr>
      </p:pic>
      <p:pic>
        <p:nvPicPr>
          <p:cNvPr id="10" name="Рисунок 9" descr="13949713311872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4407117">
            <a:off x="1045018" y="4784146"/>
            <a:ext cx="2057658" cy="1988840"/>
          </a:xfrm>
          <a:prstGeom prst="rect">
            <a:avLst/>
          </a:prstGeom>
        </p:spPr>
      </p:pic>
      <p:pic>
        <p:nvPicPr>
          <p:cNvPr id="11" name="Рисунок 10" descr="67050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4356194">
            <a:off x="0" y="-171400"/>
            <a:ext cx="1805009" cy="1760984"/>
          </a:xfrm>
          <a:prstGeom prst="rect">
            <a:avLst/>
          </a:prstGeom>
        </p:spPr>
      </p:pic>
      <p:pic>
        <p:nvPicPr>
          <p:cNvPr id="12" name="Рисунок 11" descr="99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4716016" y="5733256"/>
            <a:ext cx="2219325" cy="809625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download.photo-sj.ru/images/%D1%81%D0%BA%D0%B0%D1%87%D0%B0%D1%82%D1%8C%20%D0%BA%D0%B0%D1%80%D1%82%D0%B8%D0%BD%D0%BA%D0%B8%20%D0%BF%D1%80%D0%B0%D0%B2%D0%B8%D0%BB%D0%B0%20%D0%B4%D0%BE%D1%80%D0%BE%D0%B6%D0%BD%D0%BE%D0%B3%D0%BE%20%D0%B4%D0%B2%D0%B8%D0%B6%D0%B5%D0%BD%D0%B8%D1%8F/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4000496" cy="25605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2" name="Picture 4" descr="http://900igr.net/datas/okruzhajuschij-mir/Opasnye-situatsii-na-dorogakh/0015-015-Na-doroge-dolzhen-kazhdyj-Pravila-dvizhenja-znat-I-konechno-ochen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00760" y="0"/>
            <a:ext cx="3143240" cy="2571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173" name="Picture 5" descr="C:\Users\Admin\Desktop\папка фото к порфолио\пдд\DSC_132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2643182"/>
            <a:ext cx="2214546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4" name="Picture 6" descr="C:\Users\Admin\Desktop\папка фото к порфолио\пдд\DSC_135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214810" y="0"/>
            <a:ext cx="1571636" cy="2357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5" name="Picture 7" descr="C:\Users\Admin\Desktop\папка фото к порфолио\пдд\DSC_1366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714876" y="2643182"/>
            <a:ext cx="2071702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6" name="Picture 8" descr="C:\Users\Admin\Desktop\папка фото к порфолио\пдд\DSC_1371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0" y="4500570"/>
            <a:ext cx="1828800" cy="17145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7" name="Picture 9" descr="C:\Users\Admin\Desktop\папка фото к порфолио\пдд\DSC_1380.JPG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714744" y="4500570"/>
            <a:ext cx="1785950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8" name="Picture 10" descr="C:\Users\Admin\Desktop\папка фото к порфолио\пдд\DSC_1387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315200" y="4572008"/>
            <a:ext cx="1828800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9" name="Picture 11" descr="C:\Users\Admin\Desktop\папка фото к порфолио\пдд\DSC_1430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2357422" y="2714620"/>
            <a:ext cx="2143140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80" name="Picture 12" descr="C:\Users\Admin\Desktop\папка фото к порфолио\пдд\DSC_1465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072298" y="2643182"/>
            <a:ext cx="2071702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81" name="Picture 13" descr="C:\Users\Admin\Desktop\папка фото к порфолио\пдд\DSC_1422.JPG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5643570" y="4500570"/>
            <a:ext cx="1614486" cy="1928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82" name="Picture 14" descr="C:\Users\Admin\Desktop\папка фото к порфолио\пдд\DSC_1444.JPG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1928794" y="4500570"/>
            <a:ext cx="1714512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 descr="MajaAni1.gif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 rot="1301827">
            <a:off x="715272" y="3635037"/>
            <a:ext cx="6852845" cy="1484783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219256" cy="940966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На базе нашего детского сада в 2014 году проводилось РМО воспитателей на тему: «Каша-здоровье наше », занятие показала </a:t>
            </a:r>
            <a:r>
              <a:rPr lang="ru-RU" sz="2400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Ерошенко</a:t>
            </a:r>
            <a:r>
              <a:rPr lang="ru-RU" sz="24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Марина Александровна.</a:t>
            </a:r>
            <a:r>
              <a:rPr lang="ru-RU" sz="40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4000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</a:br>
            <a:endParaRPr lang="ru-RU" sz="4000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Содержимое 4" descr="Изображение 05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203848" y="2420888"/>
            <a:ext cx="2917584" cy="40324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CC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Octagon 9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6228184" y="1844824"/>
            <a:ext cx="2743200" cy="3657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SAM_2695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323528" y="1772816"/>
            <a:ext cx="2743200" cy="3657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9246209">
            <a:off x="3237824" y="1735950"/>
            <a:ext cx="785818" cy="615213"/>
          </a:xfrm>
          <a:prstGeom prst="rect">
            <a:avLst/>
          </a:prstGeom>
        </p:spPr>
      </p:pic>
      <p:pic>
        <p:nvPicPr>
          <p:cNvPr id="7" name="Рисунок 6" descr="5611375_kpvqs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306408">
            <a:off x="4966109" y="1662383"/>
            <a:ext cx="785818" cy="615213"/>
          </a:xfrm>
          <a:prstGeom prst="rect">
            <a:avLst/>
          </a:prstGeom>
        </p:spPr>
      </p:pic>
      <p:pic>
        <p:nvPicPr>
          <p:cNvPr id="8" name="Рисунок 7" descr="67050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23528" y="260648"/>
            <a:ext cx="872504" cy="851223"/>
          </a:xfrm>
          <a:prstGeom prst="rect">
            <a:avLst/>
          </a:prstGeom>
        </p:spPr>
      </p:pic>
      <p:pic>
        <p:nvPicPr>
          <p:cNvPr id="10" name="Рисунок 9" descr="MajaAni1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1327890">
            <a:off x="2572773" y="3334833"/>
            <a:ext cx="4851567" cy="1051173"/>
          </a:xfrm>
          <a:prstGeom prst="rect">
            <a:avLst/>
          </a:prstGeom>
        </p:spPr>
      </p:pic>
      <p:pic>
        <p:nvPicPr>
          <p:cNvPr id="14" name="Рисунок 13" descr="15rzb88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539552" y="4997202"/>
            <a:ext cx="5607205" cy="1860798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im1-tub-ru.yandex.net/i?id=7afc9ccca29c2b9b62c276333a65abe0&amp;n=33&amp;h=190&amp;w=25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0" y="142852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>На базе нашего детского сада в 2015 году проводилось РМО воспитателей на тему: «Слушай тихо и гляди – сказка в гости приходи», занятие показала Михайлова Ольга Владимировна</a:t>
            </a:r>
            <a:endParaRPr lang="ru-RU" sz="2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146" name="Picture 2" descr="C:\Users\Admin\Desktop\IMG_488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596" y="2357430"/>
            <a:ext cx="4500594" cy="40719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 descr="C:\Users\Admin\Desktop\IMG_523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429256" y="2500306"/>
            <a:ext cx="3286148" cy="3786214"/>
          </a:xfrm>
          <a:prstGeom prst="rect">
            <a:avLst/>
          </a:prstGeom>
          <a:ln w="2286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nasekomoe28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210425" y="5181600"/>
            <a:ext cx="1933575" cy="1676400"/>
          </a:xfrm>
          <a:prstGeom prst="rect">
            <a:avLst/>
          </a:prstGeom>
        </p:spPr>
      </p:pic>
      <p:pic>
        <p:nvPicPr>
          <p:cNvPr id="9" name="Рисунок 8" descr="MajaAni1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987824" y="1196752"/>
            <a:ext cx="5516257" cy="1195189"/>
          </a:xfrm>
          <a:prstGeom prst="rect">
            <a:avLst/>
          </a:prstGeom>
        </p:spPr>
      </p:pic>
      <p:pic>
        <p:nvPicPr>
          <p:cNvPr id="10" name="Рисунок 9" descr="13949713311872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1" y="1752761"/>
            <a:ext cx="2123728" cy="205270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51520" y="188640"/>
            <a:ext cx="8640959" cy="6480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497CE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SAM_303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347864" y="1556792"/>
            <a:ext cx="4427984" cy="4032448"/>
          </a:xfrm>
          <a:prstGeom prst="ellipse">
            <a:avLst/>
          </a:prstGeom>
          <a:ln w="63500" cap="rnd">
            <a:solidFill>
              <a:srgbClr val="497CE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i (4)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596336" y="5589240"/>
            <a:ext cx="1161678" cy="1089670"/>
          </a:xfrm>
          <a:prstGeom prst="rect">
            <a:avLst/>
          </a:prstGeom>
        </p:spPr>
      </p:pic>
      <p:pic>
        <p:nvPicPr>
          <p:cNvPr id="7" name="Рисунок 6" descr="i (1)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347864" y="1628800"/>
            <a:ext cx="482352" cy="477327"/>
          </a:xfrm>
          <a:prstGeom prst="rect">
            <a:avLst/>
          </a:prstGeom>
        </p:spPr>
      </p:pic>
      <p:pic>
        <p:nvPicPr>
          <p:cNvPr id="9" name="Рисунок 8" descr="i (1)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020272" y="1484784"/>
            <a:ext cx="482352" cy="477327"/>
          </a:xfrm>
          <a:prstGeom prst="rect">
            <a:avLst/>
          </a:prstGeom>
        </p:spPr>
      </p:pic>
      <p:pic>
        <p:nvPicPr>
          <p:cNvPr id="11" name="Рисунок 10" descr="nasekomoe28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95536" y="332656"/>
            <a:ext cx="1933575" cy="1676400"/>
          </a:xfrm>
          <a:prstGeom prst="rect">
            <a:avLst/>
          </a:prstGeom>
        </p:spPr>
      </p:pic>
      <p:pic>
        <p:nvPicPr>
          <p:cNvPr id="14" name="Рисунок 13" descr="12472965.gif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67544" y="2276872"/>
            <a:ext cx="1584176" cy="1267341"/>
          </a:xfrm>
          <a:prstGeom prst="rect">
            <a:avLst/>
          </a:prstGeom>
        </p:spPr>
      </p:pic>
      <p:pic>
        <p:nvPicPr>
          <p:cNvPr id="15" name="Рисунок 14" descr="a7c2d69f20fd6236ed6127b0d8ee651a.gif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9268228">
            <a:off x="5124857" y="259924"/>
            <a:ext cx="1378843" cy="1560062"/>
          </a:xfrm>
          <a:prstGeom prst="rect">
            <a:avLst/>
          </a:prstGeom>
        </p:spPr>
      </p:pic>
      <p:pic>
        <p:nvPicPr>
          <p:cNvPr id="16" name="Рисунок 15" descr="b69063a9ae20.gif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6948264" y="4437112"/>
            <a:ext cx="1238250" cy="1304925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000113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51520" y="260648"/>
            <a:ext cx="8754733" cy="63367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IMG_20150602_111456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067944" y="980728"/>
            <a:ext cx="3960440" cy="4485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nasekomoe28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876256" y="4941168"/>
            <a:ext cx="1933575" cy="1676400"/>
          </a:xfrm>
          <a:prstGeom prst="rect">
            <a:avLst/>
          </a:prstGeom>
        </p:spPr>
      </p:pic>
      <p:pic>
        <p:nvPicPr>
          <p:cNvPr id="5" name="Рисунок 4" descr="15rzb88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707904" y="836712"/>
            <a:ext cx="4305300" cy="1428750"/>
          </a:xfrm>
          <a:prstGeom prst="rect">
            <a:avLst/>
          </a:prstGeom>
        </p:spPr>
      </p:pic>
      <p:pic>
        <p:nvPicPr>
          <p:cNvPr id="3" name="Рисунок 2" descr="MajaAni1.gif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39552" y="3356992"/>
            <a:ext cx="6646892" cy="1440160"/>
          </a:xfrm>
          <a:prstGeom prst="rect">
            <a:avLst/>
          </a:prstGeom>
        </p:spPr>
      </p:pic>
    </p:spTree>
  </p:cSld>
  <p:clrMapOvr>
    <a:masterClrMapping/>
  </p:clrMapOvr>
  <p:transition advClick="0" advTm="5000"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boombob.ru/img/picture/Apr/06/ad223e236bc1cd3d33e32c9dbd2a7c72/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857232"/>
            <a:ext cx="2786082" cy="107721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u="sng" dirty="0" smtClean="0">
                <a:solidFill>
                  <a:srgbClr val="0000FF"/>
                </a:solidFill>
              </a:rPr>
              <a:t>Спасибо за внимание!</a:t>
            </a:r>
            <a:endParaRPr lang="ru-RU" sz="3200" b="1" u="sng" dirty="0">
              <a:solidFill>
                <a:srgbClr val="0000FF"/>
              </a:solidFill>
            </a:endParaRPr>
          </a:p>
        </p:txBody>
      </p:sp>
      <p:pic>
        <p:nvPicPr>
          <p:cNvPr id="4" name="Picture 2" descr="C:\Users\Admin\Desktop\папка фото к порфолио\DSC_077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7158" y="1928802"/>
            <a:ext cx="3500462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MajaAni1.gif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051720" y="0"/>
            <a:ext cx="6520505" cy="1412776"/>
          </a:xfrm>
          <a:prstGeom prst="rect">
            <a:avLst/>
          </a:prstGeom>
        </p:spPr>
      </p:pic>
      <p:pic>
        <p:nvPicPr>
          <p:cNvPr id="8" name="Рисунок 7" descr="67050.gif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483768" y="332656"/>
            <a:ext cx="1952625" cy="1905000"/>
          </a:xfrm>
          <a:prstGeom prst="rect">
            <a:avLst/>
          </a:prstGeom>
        </p:spPr>
      </p:pic>
      <p:pic>
        <p:nvPicPr>
          <p:cNvPr id="9" name="Рисунок 8" descr="1CaygR1Npk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4863795">
            <a:off x="156622" y="-144382"/>
            <a:ext cx="1753762" cy="1816621"/>
          </a:xfrm>
          <a:prstGeom prst="rect">
            <a:avLst/>
          </a:prstGeom>
        </p:spPr>
      </p:pic>
    </p:spTree>
  </p:cSld>
  <p:clrMapOvr>
    <a:masterClrMapping/>
  </p:clrMapOvr>
  <p:transition advClick="0" advTm="6000">
    <p:pull dir="r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7696b592d7a6ef79df57504fcd8b5c4880de"/>
</p:tagLst>
</file>

<file path=ppt/theme/theme1.xml><?xml version="1.0" encoding="utf-8"?>
<a:theme xmlns:a="http://schemas.openxmlformats.org/drawingml/2006/main" name="summer_holidays">
  <a:themeElements>
    <a:clrScheme name="Стандартная">
      <a:dk1>
        <a:sysClr val="windowText" lastClr="00FF00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FF00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summer_holidays</Template>
  <TotalTime>889</TotalTime>
  <Words>260</Words>
  <Application>Microsoft Office PowerPoint</Application>
  <PresentationFormat>Экран (4:3)</PresentationFormat>
  <Paragraphs>53</Paragraphs>
  <Slides>30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summer_holidays</vt:lpstr>
      <vt:lpstr>Муниципальное Бюджетное Дошкольное Образовательное Учреждение «Детский сад № 23 «Теремок»  346976,Ростовская область, Матвеево- Курганский район, с Каменно-Андрианово, пер .Восточный 7а телефон: (86341)2-34-14 Эл. почта: teremnomer23@yndex.ru Сайт : http:// teremok23.m-kurgan2.ru/ </vt:lpstr>
      <vt:lpstr>Слайд 2</vt:lpstr>
      <vt:lpstr>             У нас в "ТЕРЕМКЕ     Знают взрослые и дети наш весёлый детский сад.     "Теремок"всегда встречает замечательных ребят.     Много здесь у нас занятий : математика, ИЗО,      Грамота, Театр, Музыка, Физо.     Всё у нас здесь по порядку, соблюдаем мы режим.     Утром делаем зарядку, ещё кушаем и спим.     Здесь в любое время года учат деток чистоте,     Крепкой дружбе и терпению и конечно доброте.     Много праздников и игр, шуток, смеха, суеты     Приводите своих деток в страну"ДЕТСТВА И ИГРЫ". </vt:lpstr>
      <vt:lpstr>Наш Руководитель</vt:lpstr>
      <vt:lpstr>Слайд 5</vt:lpstr>
      <vt:lpstr>Наши педагоги</vt:lpstr>
      <vt:lpstr>Наши достижения</vt:lpstr>
      <vt:lpstr>Воспитатель Ерошенко Марина Александровна Образование:высшее; Специальность: « Менеджмент организации». Курсы повышения квалификации  по программе «Дошкольное образование», по программе «Актуальные проблемы  работы педагога-психолога в ДОУ» Общий стаж работы на 01.12.2015г. -8лет Стаж работы в должности воспитателя на 01.12.2015г.-8лет.   </vt:lpstr>
      <vt:lpstr>Слайд 9</vt:lpstr>
      <vt:lpstr>Слайд 10</vt:lpstr>
      <vt:lpstr>Узкие специалисты:</vt:lpstr>
      <vt:lpstr>Наш повар!</vt:lpstr>
      <vt:lpstr>Младшие воспитатели:</vt:lpstr>
      <vt:lpstr>Наша группа.</vt:lpstr>
      <vt:lpstr>Развивающая среда. Развивающая среда в группе построена с  учетом возрастных особенностей и  интересов детей, что способствует  реализации потребностей в умственной,  творческой и физической  самостоятельной деятельности.  Обучающий и предметно-развивающий  материал постоянно пополняется. </vt:lpstr>
      <vt:lpstr>РАЗВИВАЮЩАЯ СРЕДА</vt:lpstr>
      <vt:lpstr>Музыкальное занятие.</vt:lpstr>
      <vt:lpstr>В гостях у психолога!</vt:lpstr>
      <vt:lpstr>Наши весёлые праздники!</vt:lpstr>
      <vt:lpstr>Прогулка.</vt:lpstr>
      <vt:lpstr>Образовательная деятельнось!</vt:lpstr>
      <vt:lpstr>Режимные моменты</vt:lpstr>
      <vt:lpstr>Слайд 23</vt:lpstr>
      <vt:lpstr>Слайд 24</vt:lpstr>
      <vt:lpstr>Слайд 25</vt:lpstr>
      <vt:lpstr>На базе нашего детского сада в 2014 году проводилось РМО воспитателей на тему: «Каша-здоровье наше », занятие показала Ерошенко Марина Александровна. </vt:lpstr>
      <vt:lpstr>Слайд 27</vt:lpstr>
      <vt:lpstr>Слайд 28</vt:lpstr>
      <vt:lpstr>Слайд 29</vt:lpstr>
      <vt:lpstr>Слайд 30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Serega</dc:creator>
  <cp:lastModifiedBy>User</cp:lastModifiedBy>
  <cp:revision>95</cp:revision>
  <dcterms:created xsi:type="dcterms:W3CDTF">2015-12-03T07:49:52Z</dcterms:created>
  <dcterms:modified xsi:type="dcterms:W3CDTF">2015-12-20T09:23:42Z</dcterms:modified>
</cp:coreProperties>
</file>