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6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3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2F988-9996-4419-9AD7-A55BC81DC2E1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146A4-2A21-45CC-817F-56A7CFE8D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ема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000100" y="1214422"/>
            <a:ext cx="70009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70C0"/>
                </a:solidFill>
              </a:rPr>
              <a:t>Речевое развитие детей раннего возраста</a:t>
            </a:r>
            <a:endParaRPr lang="ru-RU" sz="4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2066" y="5789316"/>
            <a:ext cx="3786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МБДОУ «Детский сад «Теремок №23» с. К-Андрианово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5214950"/>
            <a:ext cx="3143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Возраст от 1,10 – 3 лет. </a:t>
            </a:r>
          </a:p>
          <a:p>
            <a:r>
              <a:rPr lang="ru-RU" sz="2000" b="1" dirty="0" smtClean="0"/>
              <a:t>Разновозрастная группа «Пчелки»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" name="Прямоугольник 9"/>
          <p:cNvSpPr/>
          <p:nvPr/>
        </p:nvSpPr>
        <p:spPr>
          <a:xfrm>
            <a:off x="1571604" y="714356"/>
            <a:ext cx="621510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Развитие речи — это процесс формирования речи в зависимости от возрастных характеристик человека. Становление речи проходит три основных этапа: </a:t>
            </a:r>
            <a:br>
              <a:rPr lang="ru-RU" dirty="0"/>
            </a:br>
            <a:r>
              <a:rPr lang="ru-RU" dirty="0"/>
              <a:t>1. </a:t>
            </a:r>
            <a:r>
              <a:rPr lang="ru-RU" b="1" dirty="0"/>
              <a:t>Первый этап </a:t>
            </a:r>
            <a:r>
              <a:rPr lang="ru-RU" dirty="0"/>
              <a:t>— </a:t>
            </a:r>
            <a:r>
              <a:rPr lang="ru-RU" dirty="0" err="1"/>
              <a:t>довербальный</a:t>
            </a:r>
            <a:r>
              <a:rPr lang="ru-RU" dirty="0"/>
              <a:t> (</a:t>
            </a:r>
            <a:r>
              <a:rPr lang="ru-RU" dirty="0" err="1"/>
              <a:t>доречевой</a:t>
            </a:r>
            <a:r>
              <a:rPr lang="ru-RU" dirty="0"/>
              <a:t>). Охватывает первый год жизни ребенка. Хотя речь начинает развиваться ещё до рождения: ведь дети рождаются со способностью отдавать предпочтение голосу одного, определённого взрослого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2857496"/>
            <a:ext cx="64294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2. Второй </a:t>
            </a:r>
            <a:r>
              <a:rPr lang="ru-RU" b="1" dirty="0"/>
              <a:t>этап </a:t>
            </a:r>
            <a:r>
              <a:rPr lang="ru-RU" dirty="0"/>
              <a:t>— период активной речи. Он характеризуется удивительно быстрыми темпами увеличения словарного запаса. Если в 2 года – </a:t>
            </a:r>
            <a:r>
              <a:rPr lang="ru-RU" dirty="0" smtClean="0"/>
              <a:t>200 слов</a:t>
            </a:r>
            <a:r>
              <a:rPr lang="ru-RU" dirty="0"/>
              <a:t>, то к 3-м годам словарный запас может составить 1000-1500 слов.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00100" y="4000505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На </a:t>
            </a:r>
            <a:r>
              <a:rPr lang="ru-RU" b="1" dirty="0"/>
              <a:t>третьем этапе </a:t>
            </a:r>
            <a:r>
              <a:rPr lang="ru-RU" dirty="0"/>
              <a:t>речь совершенствуется как средство общения.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0100" y="785794"/>
            <a:ext cx="75724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Задачи развития речи детей в возрасте 1 год 6 месяцев — 2 года: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Развитие активной речи.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а). Учить: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произносить те слова, которые ребёнок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понимает,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пользоваться словами для выражения желаний и налаживания взаимоотношений с окружающими (хочу, дай, пропусти …)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 правильно называть некоторые трудовые действия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б). Создавать ситуации, способствующие умению беседовать (диалогическая речь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Учить составлять предложения из 3 и более слов.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Совершенствование понимания речи.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а). Расширять пассивный запас слов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б). Формировать понимание выражений, передаваемых с помощью предлогов и наречий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в). Обращать внимание на различные качества предметов, называть их размер, цвет.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г). Учить понимать и запоминать названия и признаки предметов, явлений, событий, происходящих на расстоянии (в саду, во дворе, на улице), а не только в непосредственном окружении.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3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928794" y="964118"/>
            <a:ext cx="6143668" cy="233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 развития речи детей на третьем году жизни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Формирование словаря.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Развитие грамматического строя речи.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Содействовать освоению грамматического оформления высказываний: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Воспитание звуковой культуры речи.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Развитие связной речи.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28794" y="500042"/>
            <a:ext cx="642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«</a:t>
            </a:r>
            <a:r>
              <a:rPr lang="ru-RU" sz="2000" b="1" u="sng" dirty="0" smtClean="0"/>
              <a:t>В пустых стенах ребенок не заговорит» - заметила в свое время Е.И. Тихеева</a:t>
            </a:r>
            <a:endParaRPr lang="ru-RU" sz="2000" b="1" u="sng" dirty="0"/>
          </a:p>
        </p:txBody>
      </p:sp>
      <p:pic>
        <p:nvPicPr>
          <p:cNvPr id="6" name="Содержимое 5" descr="IMG_644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43042" y="1357298"/>
            <a:ext cx="3714776" cy="2786082"/>
          </a:xfrm>
        </p:spPr>
      </p:pic>
      <p:pic>
        <p:nvPicPr>
          <p:cNvPr id="7" name="Рисунок 6" descr="IMG_64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1357298"/>
            <a:ext cx="3429024" cy="2786082"/>
          </a:xfrm>
          <a:prstGeom prst="rect">
            <a:avLst/>
          </a:prstGeom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1571604" y="4472124"/>
            <a:ext cx="692948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Группа должна быть оснащена современным игровым и дидактическим оборудованием, которое включает наглядный, раздаточный материал, обеспечивающий более высокий уровень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речевого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развития детей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5852" y="500042"/>
            <a:ext cx="7429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Игровые упражнения направленные на развитие ручной моторики</a:t>
            </a:r>
            <a:endParaRPr lang="ru-RU" sz="2000" b="1" dirty="0"/>
          </a:p>
        </p:txBody>
      </p:sp>
      <p:pic>
        <p:nvPicPr>
          <p:cNvPr id="6" name="Рисунок 5" descr="IMG_6395.JPG"/>
          <p:cNvPicPr>
            <a:picLocks noChangeAspect="1"/>
          </p:cNvPicPr>
          <p:nvPr/>
        </p:nvPicPr>
        <p:blipFill>
          <a:blip r:embed="rId3" cstate="print"/>
          <a:srcRect t="18919"/>
          <a:stretch>
            <a:fillRect/>
          </a:stretch>
        </p:blipFill>
        <p:spPr>
          <a:xfrm>
            <a:off x="1357290" y="1214422"/>
            <a:ext cx="3994183" cy="26432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92D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IMG_63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3714752"/>
            <a:ext cx="3524275" cy="26432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000232" y="385762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Игра «Встреча»</a:t>
            </a:r>
            <a:endParaRPr lang="ru-RU" b="1" u="sng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00694" y="1428736"/>
            <a:ext cx="27860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Этот пальчик хочет спать </a:t>
            </a:r>
          </a:p>
          <a:p>
            <a:r>
              <a:rPr lang="ru-RU" dirty="0" smtClean="0"/>
              <a:t>Этот пальчик хочет спать, </a:t>
            </a:r>
          </a:p>
          <a:p>
            <a:r>
              <a:rPr lang="ru-RU" dirty="0" smtClean="0"/>
              <a:t>Этот пальчик прыг в кровать, Этот пальчик прикорнул, </a:t>
            </a:r>
          </a:p>
          <a:p>
            <a:r>
              <a:rPr lang="ru-RU" dirty="0" smtClean="0"/>
              <a:t>Этот пальчик уж заснул, </a:t>
            </a:r>
          </a:p>
          <a:p>
            <a:r>
              <a:rPr lang="ru-RU" dirty="0" smtClean="0"/>
              <a:t>Этот пальчик крепко спит </a:t>
            </a:r>
          </a:p>
          <a:p>
            <a:r>
              <a:rPr lang="ru-RU" dirty="0" smtClean="0"/>
              <a:t>И тебе он спать велит.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 rot="10800000" flipV="1">
            <a:off x="1643039" y="4264638"/>
            <a:ext cx="321471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Повстречались два котенка,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Два щенка,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Два поросенка,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Два ягненка,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Два теленка.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IMG_64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1670" y="2928934"/>
            <a:ext cx="1357322" cy="10179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64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29520" y="5500702"/>
            <a:ext cx="1143008" cy="857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5984" y="500042"/>
            <a:ext cx="628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Игровые упражнения на развитие речевой моторики</a:t>
            </a:r>
            <a:endParaRPr lang="ru-RU" sz="2000" b="1" dirty="0"/>
          </a:p>
        </p:txBody>
      </p:sp>
      <p:pic>
        <p:nvPicPr>
          <p:cNvPr id="4" name="Рисунок 3" descr="IMG_64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857232"/>
            <a:ext cx="3714744" cy="2786058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64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38" y="3429000"/>
            <a:ext cx="4000528" cy="3000396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286380" y="3786190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Развитие подвижности челюсти </a:t>
            </a:r>
            <a:r>
              <a:rPr lang="ru-RU" dirty="0" smtClean="0"/>
              <a:t>«Птенчики клювики открыли - закрыли»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43042" y="2143116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Развитие подвижности кончика языка </a:t>
            </a:r>
            <a:r>
              <a:rPr lang="ru-RU" dirty="0" smtClean="0"/>
              <a:t>«Танец язычка – для тигренка»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8860" y="500042"/>
            <a:ext cx="628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Развиваем умение округлять и выдвигать губы вперед</a:t>
            </a:r>
            <a:endParaRPr lang="ru-RU" sz="2000" b="1" dirty="0"/>
          </a:p>
        </p:txBody>
      </p:sp>
      <p:pic>
        <p:nvPicPr>
          <p:cNvPr id="4" name="Рисунок 3" descr="IMG_638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928670"/>
            <a:ext cx="3357554" cy="2500306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63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3429000"/>
            <a:ext cx="3929058" cy="2946794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643042" y="364331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«</a:t>
            </a:r>
            <a:r>
              <a:rPr lang="ru-RU" b="1" u="sng" dirty="0" smtClean="0"/>
              <a:t>Подуй на матрешку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929190" y="2000240"/>
            <a:ext cx="3571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/>
              <a:t>Развитие силы губ</a:t>
            </a:r>
          </a:p>
          <a:p>
            <a:r>
              <a:rPr lang="ru-RU" sz="2000" dirty="0" smtClean="0"/>
              <a:t> «Удержи салфетку» (захват губами салфетки в течение нескольких секунд)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500166" y="350353"/>
            <a:ext cx="700092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Таким образом, можно отметить следующие основные моменты, влияющие на правильное речевое развитие детей раннего возраста:</a:t>
            </a:r>
            <a:endParaRPr kumimoji="0" lang="ru-RU" sz="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В развитии речи детей ведущая роль принадлежит 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взрослым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воспитателю - в детском саду, родителям и близким - в семье.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Речь взрослого должна соответствовать нормам литературного языка, литературной разговорной речи и в отношении звуковой стороны (произнесение звуков и слов, дикция, темп, и в отношении богатства словаря, связности.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Большое значение для развития речи имеет жизненная обстановка, в которой воспитывается ребенок - уход, отношение окружающих взрослых, их воспитательные воздействия, а также собственная активность ребенка в различных видах деятельности.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Воспитательные воздействия должны проводиться постепенно и направляться на все стороны нервно-психического развития детей.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5852" y="428604"/>
            <a:ext cx="7358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/>
              <a:t>Предметно-развивающая среда, как средство развития речи у детей раннего возраста</a:t>
            </a:r>
          </a:p>
          <a:p>
            <a:pPr algn="ctr"/>
            <a:r>
              <a:rPr lang="ru-RU" sz="2000" b="1" u="sng" dirty="0" smtClean="0"/>
              <a:t>самостоятельная деятельность</a:t>
            </a:r>
            <a:endParaRPr lang="ru-RU" sz="2000" b="1" u="sng" dirty="0"/>
          </a:p>
        </p:txBody>
      </p:sp>
      <p:pic>
        <p:nvPicPr>
          <p:cNvPr id="4" name="Рисунок 3" descr="IMG_63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1357298"/>
            <a:ext cx="2286016" cy="2952771"/>
          </a:xfrm>
          <a:prstGeom prst="rect">
            <a:avLst/>
          </a:prstGeom>
        </p:spPr>
      </p:pic>
      <p:pic>
        <p:nvPicPr>
          <p:cNvPr id="5" name="Рисунок 4" descr="IMG_63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4" y="3000372"/>
            <a:ext cx="2857520" cy="3429024"/>
          </a:xfrm>
          <a:prstGeom prst="rect">
            <a:avLst/>
          </a:prstGeom>
        </p:spPr>
      </p:pic>
      <p:pic>
        <p:nvPicPr>
          <p:cNvPr id="6" name="Рисунок 5" descr="IMG_64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1802" y="4286256"/>
            <a:ext cx="2786050" cy="2143140"/>
          </a:xfrm>
          <a:prstGeom prst="rect">
            <a:avLst/>
          </a:prstGeom>
        </p:spPr>
      </p:pic>
      <p:pic>
        <p:nvPicPr>
          <p:cNvPr id="7" name="Рисунок 6" descr="IMG_638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1357298"/>
            <a:ext cx="2928958" cy="2089562"/>
          </a:xfrm>
          <a:prstGeom prst="rect">
            <a:avLst/>
          </a:prstGeom>
        </p:spPr>
      </p:pic>
      <p:pic>
        <p:nvPicPr>
          <p:cNvPr id="8" name="Рисунок 7" descr="IMG_638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71868" y="1357298"/>
            <a:ext cx="2286016" cy="2928958"/>
          </a:xfrm>
          <a:prstGeom prst="rect">
            <a:avLst/>
          </a:prstGeom>
        </p:spPr>
      </p:pic>
      <p:pic>
        <p:nvPicPr>
          <p:cNvPr id="9" name="Рисунок 8" descr="IMG_645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85852" y="4286256"/>
            <a:ext cx="1785950" cy="21431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5852" y="714356"/>
            <a:ext cx="750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Настольный и кукольный театр способствует развитию диалогической речи:</a:t>
            </a:r>
            <a:endParaRPr lang="ru-RU" b="1" u="sng" dirty="0"/>
          </a:p>
        </p:txBody>
      </p:sp>
      <p:pic>
        <p:nvPicPr>
          <p:cNvPr id="4" name="Рисунок 3" descr="IMG_6436.JPG"/>
          <p:cNvPicPr>
            <a:picLocks noChangeAspect="1"/>
          </p:cNvPicPr>
          <p:nvPr/>
        </p:nvPicPr>
        <p:blipFill>
          <a:blip r:embed="rId3" cstate="print"/>
          <a:srcRect l="10156" t="2083"/>
          <a:stretch>
            <a:fillRect/>
          </a:stretch>
        </p:blipFill>
        <p:spPr>
          <a:xfrm>
            <a:off x="1214414" y="1285861"/>
            <a:ext cx="3357586" cy="2643206"/>
          </a:xfrm>
          <a:prstGeom prst="rect">
            <a:avLst/>
          </a:prstGeom>
        </p:spPr>
      </p:pic>
      <p:pic>
        <p:nvPicPr>
          <p:cNvPr id="6" name="Рисунок 5" descr="IMG_6437.JPG"/>
          <p:cNvPicPr>
            <a:picLocks noChangeAspect="1"/>
          </p:cNvPicPr>
          <p:nvPr/>
        </p:nvPicPr>
        <p:blipFill>
          <a:blip r:embed="rId4" cstate="print"/>
          <a:srcRect l="9375" t="7291"/>
          <a:stretch>
            <a:fillRect/>
          </a:stretch>
        </p:blipFill>
        <p:spPr>
          <a:xfrm>
            <a:off x="1285852" y="3857628"/>
            <a:ext cx="3143272" cy="2411648"/>
          </a:xfrm>
          <a:prstGeom prst="rect">
            <a:avLst/>
          </a:prstGeom>
        </p:spPr>
      </p:pic>
      <p:pic>
        <p:nvPicPr>
          <p:cNvPr id="7" name="Рисунок 6" descr="IMG_6432.JPG"/>
          <p:cNvPicPr>
            <a:picLocks noChangeAspect="1"/>
          </p:cNvPicPr>
          <p:nvPr/>
        </p:nvPicPr>
        <p:blipFill>
          <a:blip r:embed="rId5" cstate="print"/>
          <a:srcRect t="15625" r="1562"/>
          <a:stretch>
            <a:fillRect/>
          </a:stretch>
        </p:blipFill>
        <p:spPr>
          <a:xfrm>
            <a:off x="4500562" y="1285860"/>
            <a:ext cx="4071966" cy="26176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29124" y="3929066"/>
            <a:ext cx="41434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Тактильные ощущения способствуют  развитию моторики пальцев рук – обязательно хочется потрогать, погладить, почувствовать при прикосновении на ощупь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57290" y="428604"/>
            <a:ext cx="6572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/>
              <a:t>Развивающая среда с сенсорным восприятием ребенка</a:t>
            </a:r>
            <a:endParaRPr lang="ru-RU" sz="2000" b="1" u="sng" dirty="0"/>
          </a:p>
        </p:txBody>
      </p:sp>
      <p:pic>
        <p:nvPicPr>
          <p:cNvPr id="4" name="Рисунок 3" descr="IMG_64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8" y="857232"/>
            <a:ext cx="3714776" cy="2732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6430.JPG"/>
          <p:cNvPicPr>
            <a:picLocks noChangeAspect="1"/>
          </p:cNvPicPr>
          <p:nvPr/>
        </p:nvPicPr>
        <p:blipFill>
          <a:blip r:embed="rId4" cstate="print"/>
          <a:srcRect r="12500"/>
          <a:stretch>
            <a:fillRect/>
          </a:stretch>
        </p:blipFill>
        <p:spPr>
          <a:xfrm>
            <a:off x="4714876" y="3500438"/>
            <a:ext cx="4071934" cy="3133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IMG_64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3504" y="857232"/>
            <a:ext cx="3619525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IMG_646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14414" y="3571876"/>
            <a:ext cx="3595711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4480" y="500042"/>
            <a:ext cx="70009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/>
              <a:t>Сюжетно – ролевые игры имеют большое значение в развитие речи.  «Чаепитие в семье», «Парикмахерская» , которые способствуют ролевой речи детей, умение вести диалог со сверстниками и взрослыми.</a:t>
            </a:r>
            <a:endParaRPr lang="ru-RU" sz="2000" b="1" u="sng" dirty="0"/>
          </a:p>
        </p:txBody>
      </p:sp>
      <p:pic>
        <p:nvPicPr>
          <p:cNvPr id="4" name="Рисунок 3" descr="IMG_64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356" y="1964521"/>
            <a:ext cx="3000396" cy="225029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64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86380" y="1857364"/>
            <a:ext cx="3048021" cy="22860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64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71670" y="4286256"/>
            <a:ext cx="3143272" cy="2254956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IMG_64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57818" y="4214818"/>
            <a:ext cx="3214710" cy="21431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4" y="428604"/>
            <a:ext cx="7072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/>
              <a:t>Чтение сказок, </a:t>
            </a:r>
            <a:r>
              <a:rPr lang="ru-RU" sz="2400" b="1" u="sng" dirty="0" err="1" smtClean="0"/>
              <a:t>потешек</a:t>
            </a:r>
            <a:r>
              <a:rPr lang="ru-RU" sz="2400" b="1" u="sng" dirty="0" smtClean="0"/>
              <a:t>,  устное - народное творчество  с яркими красочными иллюстрациями развивают речь детей</a:t>
            </a:r>
            <a:endParaRPr lang="ru-RU" sz="2400" b="1" u="sng" dirty="0"/>
          </a:p>
        </p:txBody>
      </p:sp>
      <p:pic>
        <p:nvPicPr>
          <p:cNvPr id="4" name="Рисунок 3" descr="IMG_64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643050"/>
            <a:ext cx="3047989" cy="22859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MG_64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643050"/>
            <a:ext cx="2928926" cy="21966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64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1604" y="4071942"/>
            <a:ext cx="3095646" cy="23217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786314" y="3857628"/>
            <a:ext cx="4143404" cy="2656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способствуют развитию образного мышления, обогащающего речь детей.  Фольклорные произведения, начиная с колыбельных песенок,  </a:t>
            </a:r>
            <a:r>
              <a:rPr lang="ru-RU" b="1" dirty="0" err="1" smtClean="0"/>
              <a:t>потешек</a:t>
            </a:r>
            <a:r>
              <a:rPr lang="ru-RU" b="1" dirty="0" smtClean="0"/>
              <a:t> и кончая пословицами,  сказками, дают детям уроки на всю жизнь: уроки нравственности, трудолюбия, доброты, дружбы, взаимопомощи.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_64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428736"/>
            <a:ext cx="3286148" cy="242886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IMG_64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504" y="1357298"/>
            <a:ext cx="3357586" cy="2411033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IMG_645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43042" y="4000504"/>
            <a:ext cx="3306559" cy="2571768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IMG_645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3504" y="4000504"/>
            <a:ext cx="3428992" cy="2571744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FF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357290" y="428604"/>
            <a:ext cx="7358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/>
              <a:t>Использование в занятиях двигательной активности детей делает занятие более живыми, интересными, результативными</a:t>
            </a:r>
            <a:endParaRPr lang="ru-RU" sz="20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85918" y="457282"/>
            <a:ext cx="692948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wavyHeavy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Предметно-пространственная развивающая среда</a:t>
            </a:r>
            <a:r>
              <a:rPr kumimoji="0" lang="ru-RU" sz="2000" b="0" i="0" u="wavyHeavy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построена с учетом основных функций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Организующая функция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Воспитывающая функция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Развивающая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функция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14480" y="2097803"/>
            <a:ext cx="707236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wavyHeavy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Чтобы </a:t>
            </a:r>
            <a:r>
              <a:rPr kumimoji="0" lang="ru-RU" sz="2000" b="1" i="0" u="wavyHeavy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предметно- развивающая среда выполняла названные</a:t>
            </a:r>
            <a:r>
              <a:rPr kumimoji="0" lang="ru-RU" sz="2000" b="0" i="0" u="wavyHeavy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основные функции, в работе с детьми, при ее проектировании и создании мы ориентировались на следующие принципы:</a:t>
            </a:r>
            <a:endParaRPr kumimoji="0" lang="ru-RU" sz="2000" b="0" i="0" u="wavyHeavy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принцип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эмоциогенности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среды развивающая среда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принцип безопасности оборудования и материалов для здоровья детей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принцип разумности и целесообразности при выборе игрового материала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-принцип активности, самостоятельности, творчества,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принцип индивидуального подхода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принцип зонирования.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 descr="тем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43240" y="2357430"/>
            <a:ext cx="46434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Спасибо всем за внимание</a:t>
            </a:r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571604" y="5072074"/>
            <a:ext cx="35004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Воспитатель:  Михайлова Ольга Владимировна </a:t>
            </a:r>
          </a:p>
          <a:p>
            <a:r>
              <a:rPr lang="ru-RU" sz="2000" b="1" dirty="0" smtClean="0"/>
              <a:t>МБДОУ «Детский сад «Теремок № 23»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641</Words>
  <Application>Microsoft Office PowerPoint</Application>
  <PresentationFormat>Экран (4:3)</PresentationFormat>
  <Paragraphs>59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30</cp:revision>
  <dcterms:created xsi:type="dcterms:W3CDTF">2018-03-23T06:43:05Z</dcterms:created>
  <dcterms:modified xsi:type="dcterms:W3CDTF">2018-03-27T19:16:10Z</dcterms:modified>
</cp:coreProperties>
</file>